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9"/>
  </p:notesMasterIdLst>
  <p:sldIdLst>
    <p:sldId id="256" r:id="rId5"/>
    <p:sldId id="4813" r:id="rId6"/>
    <p:sldId id="4814" r:id="rId7"/>
    <p:sldId id="4840" r:id="rId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rdyn King" initials="JK" lastIdx="10" clrIdx="6">
    <p:extLst>
      <p:ext uri="{19B8F6BF-5375-455C-9EA6-DF929625EA0E}">
        <p15:presenceInfo xmlns:p15="http://schemas.microsoft.com/office/powerpoint/2012/main" userId="S::jordyn.king@pocp.com::d6dcb77d-dde3-47b5-abe6-12615350ae80" providerId="AD"/>
      </p:ext>
    </p:extLst>
  </p:cmAuthor>
  <p:cmAuthor id="1" name="Pooja Babbrah" initials="PB" lastIdx="1" clrIdx="0">
    <p:extLst>
      <p:ext uri="{19B8F6BF-5375-455C-9EA6-DF929625EA0E}">
        <p15:presenceInfo xmlns:p15="http://schemas.microsoft.com/office/powerpoint/2012/main" userId="S::Pooja.Babbrah@pocp.com::318a74af-51f2-4ab1-b487-2f5442882f56" providerId="AD"/>
      </p:ext>
    </p:extLst>
  </p:cmAuthor>
  <p:cmAuthor id="8" name="Sharon Adams" initials="SA" lastIdx="4" clrIdx="7">
    <p:extLst>
      <p:ext uri="{19B8F6BF-5375-455C-9EA6-DF929625EA0E}">
        <p15:presenceInfo xmlns:p15="http://schemas.microsoft.com/office/powerpoint/2012/main" userId="S::sharon.adams@pocp.com::b93bf14c-b2e0-4e22-b58a-4dcc4b970726" providerId="AD"/>
      </p:ext>
    </p:extLst>
  </p:cmAuthor>
  <p:cmAuthor id="2" name="Pooja Babbrah" initials="PB [2]" lastIdx="193" clrIdx="1">
    <p:extLst>
      <p:ext uri="{19B8F6BF-5375-455C-9EA6-DF929625EA0E}">
        <p15:presenceInfo xmlns:p15="http://schemas.microsoft.com/office/powerpoint/2012/main" userId="Pooja Babbrah" providerId="None"/>
      </p:ext>
    </p:extLst>
  </p:cmAuthor>
  <p:cmAuthor id="9" name="Stefanie Dobes" initials="SD" lastIdx="10" clrIdx="8">
    <p:extLst>
      <p:ext uri="{19B8F6BF-5375-455C-9EA6-DF929625EA0E}">
        <p15:presenceInfo xmlns:p15="http://schemas.microsoft.com/office/powerpoint/2012/main" userId="S::stefanie.dobes@pocp.com::5a0af66a-c2c6-4807-98b8-4f756f9dd04c" providerId="AD"/>
      </p:ext>
    </p:extLst>
  </p:cmAuthor>
  <p:cmAuthor id="3" name="Michael Solomon" initials="MS" lastIdx="37" clrIdx="2">
    <p:extLst>
      <p:ext uri="{19B8F6BF-5375-455C-9EA6-DF929625EA0E}">
        <p15:presenceInfo xmlns:p15="http://schemas.microsoft.com/office/powerpoint/2012/main" userId="Michael Solomon" providerId="None"/>
      </p:ext>
    </p:extLst>
  </p:cmAuthor>
  <p:cmAuthor id="10" name="Kathy Moncelsi" initials="KM" lastIdx="2" clrIdx="9">
    <p:extLst>
      <p:ext uri="{19B8F6BF-5375-455C-9EA6-DF929625EA0E}">
        <p15:presenceInfo xmlns:p15="http://schemas.microsoft.com/office/powerpoint/2012/main" userId="Kathy Moncelsi" providerId="None"/>
      </p:ext>
    </p:extLst>
  </p:cmAuthor>
  <p:cmAuthor id="4" name="Michael Solomon" initials="MS [2]" lastIdx="15" clrIdx="3">
    <p:extLst>
      <p:ext uri="{19B8F6BF-5375-455C-9EA6-DF929625EA0E}">
        <p15:presenceInfo xmlns:p15="http://schemas.microsoft.com/office/powerpoint/2012/main" userId="S::michael.solomon@pocp.com::fc2da1ae-1121-4ccc-8291-d6a279b5c90a" providerId="AD"/>
      </p:ext>
    </p:extLst>
  </p:cmAuthor>
  <p:cmAuthor id="5" name="Author" initials="A" lastIdx="10" clrIdx="4"/>
  <p:cmAuthor id="6" name="Michael" initials="M" lastIdx="8" clrIdx="5">
    <p:extLst>
      <p:ext uri="{19B8F6BF-5375-455C-9EA6-DF929625EA0E}">
        <p15:presenceInfo xmlns:p15="http://schemas.microsoft.com/office/powerpoint/2012/main" userId="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B9D"/>
    <a:srgbClr val="F2F2F2"/>
    <a:srgbClr val="E9E9E9"/>
    <a:srgbClr val="ECECEC"/>
    <a:srgbClr val="FBFBFB"/>
    <a:srgbClr val="FFFFFF"/>
    <a:srgbClr val="F5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EFA50-455D-4311-84B5-B6DDF0245018}" v="1" dt="2021-01-14T22:17:40.537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A5EAC21-8A90-40C9-84CC-87272829C77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8B6AD5F-1A62-4853-83EE-F2E63238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5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ACP</a:t>
            </a:r>
            <a:r>
              <a:rPr lang="en-US" baseline="0"/>
              <a:t> Journey has two phases: Creating ACP Documents and Patient Encounter where ACP documents needed (next slide). </a:t>
            </a:r>
          </a:p>
          <a:p>
            <a:r>
              <a:rPr lang="en-US" baseline="0"/>
              <a:t>Here we have “upstream” the engagement of the consumer (patient?). Then we subsequently have creation and dissemination of the documents. </a:t>
            </a:r>
          </a:p>
          <a:p>
            <a:r>
              <a:rPr lang="en-US" baseline="0"/>
              <a:t>The combination of national ACP Directory, ACRS foundation, and </a:t>
            </a:r>
            <a:r>
              <a:rPr lang="en-US" baseline="0" err="1"/>
              <a:t>eConsent</a:t>
            </a:r>
            <a:r>
              <a:rPr lang="en-US" baseline="0"/>
              <a:t> makes this story unique.</a:t>
            </a:r>
          </a:p>
          <a:p>
            <a:r>
              <a:rPr lang="en-US" baseline="0"/>
              <a:t>Below each step are the discrete tasks and functions that take place. </a:t>
            </a:r>
          </a:p>
          <a:p>
            <a:endParaRPr lang="en-US" baseline="0"/>
          </a:p>
          <a:p>
            <a:r>
              <a:rPr lang="en-US" baseline="0"/>
              <a:t>When we get to the value prop, it will follow these two slides and overlay the tasks/functions with the value statements. Preceded by the ACRS value model.</a:t>
            </a:r>
          </a:p>
          <a:p>
            <a:r>
              <a:rPr lang="en-US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F1238-8E18-4446-BA49-DBA0BDC68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Proposed</a:t>
            </a:r>
            <a:r>
              <a:rPr lang="en-US" baseline="0"/>
              <a:t> focus and boundaries of Accelerator: </a:t>
            </a:r>
          </a:p>
          <a:p>
            <a:pPr marL="176131" indent="-176131">
              <a:buFontTx/>
              <a:buChar char="-"/>
            </a:pPr>
            <a:r>
              <a:rPr lang="en-US" baseline="0"/>
              <a:t>Since project is about nationwide ACP directory, focus on steps in the journey where key interactions between processes &amp; systems;</a:t>
            </a:r>
          </a:p>
          <a:p>
            <a:pPr marL="176131" indent="-176131">
              <a:buFontTx/>
              <a:buChar char="-"/>
            </a:pPr>
            <a:r>
              <a:rPr lang="en-US" baseline="0"/>
              <a:t>Upstream engage &amp; educate is outside boundaries of accelerator. This could be a separate work stream led by a advance care planning initiative/program like Michigan Making Choices, Conversation Project in Boulder, CO, etc. </a:t>
            </a:r>
          </a:p>
          <a:p>
            <a:pPr marL="176131" indent="-176131">
              <a:buFontTx/>
              <a:buChar char="-"/>
            </a:pPr>
            <a:r>
              <a:rPr lang="en-US" baseline="0"/>
              <a:t>Post-discharge: Downstream end users are beneficiaries of system/process improvements done and could be outside of boundaries or a follow-on effort.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F1238-8E18-4446-BA49-DBA0BDC68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9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6AD5F-1A62-4853-83EE-F2E63238C0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965663-1614-4BC2-9436-E80EFEC70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2E1CD9-EBA7-4BBE-9EA0-7124CA147E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498178"/>
            <a:ext cx="4987592" cy="4069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2FF1303-8103-4FE3-B5C8-8A7C7A510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929484"/>
            <a:ext cx="4987592" cy="492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810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77501-B418-488D-8159-BB649157E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BB074B-5705-4F63-B5A3-F25EC4A819D3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270E08-4376-43A4-BEB9-BF088FBA2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30C6869-EECD-4F7D-8B5E-43CA7A01BD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400175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C2A1A-22E5-47DD-B09D-153AB96DEA5D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420408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3CA07C4-BF2F-431B-B887-9597F8D370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400175"/>
            <a:ext cx="10571162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66822-6CA9-4C33-862B-89FC15116C3B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6D19E-FB56-4BA6-88EC-87239173C848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23074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9E6A51-787D-4DC2-89FD-FC46FD47B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7F9385-F0AB-4EFD-BAEE-C49E9FB6EA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076325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Subtitle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72B7CA-E96E-4EDF-A0BB-B0A0C1BE9E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838325"/>
            <a:ext cx="5075237" cy="43719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F85BE-B28B-4801-BBEE-EA7EB7202927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96A41E2-68A0-4D71-9DD9-BE711967B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0" y="1838325"/>
            <a:ext cx="5075237" cy="43719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B4B4C-1117-4809-9592-96B8952AE551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540702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4335D2-911D-40FD-859F-6F6C750EC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7F9385-F0AB-4EFD-BAEE-C49E9FB6EA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076325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Subtitle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72B7CA-E96E-4EDF-A0BB-B0A0C1BE9E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838325"/>
            <a:ext cx="5075237" cy="43719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F85BE-B28B-4801-BBEE-EA7EB7202927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96A41E2-68A0-4D71-9DD9-BE711967B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0" y="1838325"/>
            <a:ext cx="5075237" cy="43719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E1CF0-78D4-486B-BF9F-2C264731D06D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346155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3BE4B-6477-48AC-8E32-CA8004A3A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63E64A-7771-4113-976E-5D5B2958B719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F1A7FCF-8C0A-4856-A86B-CBCA5A295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263" y="1400175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alibri" panose="020F050202020403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Paragraph Text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92763A0-335D-49F1-B3F0-9B68687A49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2" y="1399939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Paragraph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E9742-EB17-4C63-87B0-076FC5B3474C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139538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2185-6AE5-4ADA-AB2D-2FAEABDCEC9E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232E6-78DB-42B8-BF01-901D15A0FE01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2220095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478115-CE9F-4C06-9D7C-C4F4B4637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A64BE-1168-4073-90BB-13F5C6C07D36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1E4B2-51AA-4C37-8EC9-EC071727EF9C}"/>
              </a:ext>
            </a:extLst>
          </p:cNvPr>
          <p:cNvSpPr txBox="1"/>
          <p:nvPr userDrawn="1"/>
        </p:nvSpPr>
        <p:spPr>
          <a:xfrm>
            <a:off x="518843" y="6465358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114474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A64BE-1168-4073-90BB-13F5C6C07D36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70A56CE-B295-462B-8558-68ED967BD19F}"/>
              </a:ext>
            </a:extLst>
          </p:cNvPr>
          <p:cNvSpPr/>
          <p:nvPr userDrawn="1"/>
        </p:nvSpPr>
        <p:spPr>
          <a:xfrm rot="5400000">
            <a:off x="2916281" y="390251"/>
            <a:ext cx="2099858" cy="8183880"/>
          </a:xfrm>
          <a:prstGeom prst="round2SameRect">
            <a:avLst>
              <a:gd name="adj1" fmla="val 11538"/>
              <a:gd name="adj2" fmla="val 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  <a:gs pos="53000">
                <a:schemeClr val="bg2">
                  <a:lumMod val="20000"/>
                  <a:lumOff val="80000"/>
                </a:schemeClr>
              </a:gs>
            </a:gsLst>
            <a:lin ang="2700000" scaled="0"/>
          </a:gradFill>
          <a:ln w="28575">
            <a:solidFill>
              <a:schemeClr val="bg1"/>
            </a:solidFill>
          </a:ln>
          <a:effectLst>
            <a:outerShdw blurRad="279400" dir="15120000" sy="23000" kx="-1200000" algn="bl" rotWithShape="0">
              <a:prstClr val="black">
                <a:alpha val="26000"/>
              </a:prstClr>
            </a:outerShdw>
          </a:effectLst>
        </p:spPr>
        <p:txBody>
          <a:bodyPr vert="horz" wrap="square" lIns="274320" tIns="18288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3059" y="4052592"/>
            <a:ext cx="6396471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1DBCC65-4943-4B79-8539-1BB9EDF49D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059" y="4458076"/>
            <a:ext cx="6396471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BC40B-C6B3-4FE3-963E-941589C87AE7}"/>
              </a:ext>
            </a:extLst>
          </p:cNvPr>
          <p:cNvSpPr txBox="1"/>
          <p:nvPr userDrawn="1"/>
        </p:nvSpPr>
        <p:spPr>
          <a:xfrm>
            <a:off x="518843" y="6465358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357474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A64BE-1168-4073-90BB-13F5C6C07D36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70A56CE-B295-462B-8558-68ED967BD19F}"/>
              </a:ext>
            </a:extLst>
          </p:cNvPr>
          <p:cNvSpPr/>
          <p:nvPr userDrawn="1"/>
        </p:nvSpPr>
        <p:spPr>
          <a:xfrm rot="5400000">
            <a:off x="2916281" y="390251"/>
            <a:ext cx="2099858" cy="8183880"/>
          </a:xfrm>
          <a:prstGeom prst="round2SameRect">
            <a:avLst>
              <a:gd name="adj1" fmla="val 11538"/>
              <a:gd name="adj2" fmla="val 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  <a:gs pos="53000">
                <a:schemeClr val="bg2">
                  <a:lumMod val="20000"/>
                  <a:lumOff val="80000"/>
                </a:schemeClr>
              </a:gs>
            </a:gsLst>
            <a:lin ang="2700000" scaled="0"/>
          </a:gradFill>
          <a:ln w="28575">
            <a:solidFill>
              <a:schemeClr val="bg1"/>
            </a:solidFill>
          </a:ln>
          <a:effectLst>
            <a:outerShdw blurRad="279400" dir="15120000" sy="23000" kx="-1200000" algn="bl" rotWithShape="0">
              <a:prstClr val="black">
                <a:alpha val="26000"/>
              </a:prstClr>
            </a:outerShdw>
          </a:effectLst>
        </p:spPr>
        <p:txBody>
          <a:bodyPr vert="horz" wrap="square" lIns="274320" tIns="18288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3059" y="3425739"/>
            <a:ext cx="6396471" cy="21063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BE5F4-CD91-47A7-86F7-C62F0F43E9C9}"/>
              </a:ext>
            </a:extLst>
          </p:cNvPr>
          <p:cNvSpPr txBox="1"/>
          <p:nvPr userDrawn="1"/>
        </p:nvSpPr>
        <p:spPr>
          <a:xfrm>
            <a:off x="518843" y="6465358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1099180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A64BE-1168-4073-90BB-13F5C6C07D36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37AED11-53C5-48E0-859C-5AD3629A5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170" y="1164538"/>
            <a:ext cx="2041110" cy="5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F3284-AD13-4E98-91DD-072176409B76}"/>
              </a:ext>
            </a:extLst>
          </p:cNvPr>
          <p:cNvSpPr txBox="1"/>
          <p:nvPr userDrawn="1"/>
        </p:nvSpPr>
        <p:spPr>
          <a:xfrm>
            <a:off x="2697474" y="5930469"/>
            <a:ext cx="111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@pocpHIT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3F9AD-0244-451C-B0CF-103FD5361909}"/>
              </a:ext>
            </a:extLst>
          </p:cNvPr>
          <p:cNvSpPr txBox="1"/>
          <p:nvPr userDrawn="1"/>
        </p:nvSpPr>
        <p:spPr>
          <a:xfrm>
            <a:off x="4726299" y="5930469"/>
            <a:ext cx="250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Point-of-Care Partners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1CC4B-BBF3-4BC3-A30B-FE741BFD8594}"/>
              </a:ext>
            </a:extLst>
          </p:cNvPr>
          <p:cNvSpPr txBox="1"/>
          <p:nvPr userDrawn="1"/>
        </p:nvSpPr>
        <p:spPr>
          <a:xfrm>
            <a:off x="7735873" y="5930469"/>
            <a:ext cx="225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www.pocp.com/blog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76155B-0B38-41DC-A580-2B92601DC506}"/>
              </a:ext>
            </a:extLst>
          </p:cNvPr>
          <p:cNvGrpSpPr/>
          <p:nvPr userDrawn="1"/>
        </p:nvGrpSpPr>
        <p:grpSpPr>
          <a:xfrm>
            <a:off x="4398387" y="3933051"/>
            <a:ext cx="3068172" cy="1060717"/>
            <a:chOff x="3392449" y="2634241"/>
            <a:chExt cx="4084890" cy="14122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4123C6-1B5E-4BF4-800B-2A58188F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684" y="2634241"/>
              <a:ext cx="3452811" cy="10144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226D6B-F292-4B8A-8514-CEBCD9B0AB03}"/>
                </a:ext>
              </a:extLst>
            </p:cNvPr>
            <p:cNvSpPr txBox="1"/>
            <p:nvPr/>
          </p:nvSpPr>
          <p:spPr>
            <a:xfrm>
              <a:off x="3392449" y="3595711"/>
              <a:ext cx="4084890" cy="45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www.pocp.com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4ACC979E-669D-43C7-A81A-FD23010265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0082" y="5358213"/>
            <a:ext cx="513578" cy="513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3F5DC83-9922-4B33-B3E6-CB426F6018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2047" y="5358213"/>
            <a:ext cx="513578" cy="513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8BCBCAA-69D5-47D5-B344-EAAC9A2E0D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07796" y="5358213"/>
            <a:ext cx="513578" cy="513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7B80B-F4DE-45E7-A05B-6430A1C5D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9436" y="2227801"/>
            <a:ext cx="2784475" cy="318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800" b="1" i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647A7DA-BF3E-4B44-B7BE-53D68B5F29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435" y="2517639"/>
            <a:ext cx="2784475" cy="318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800" b="1" i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617E7AF-C306-4891-8A01-012DD8CAB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8042" y="2227801"/>
            <a:ext cx="2784475" cy="318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800" b="1" i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167DC88-0D3A-4013-BCD0-DA8B61EBA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8041" y="2517639"/>
            <a:ext cx="2784475" cy="318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800" b="1" i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27FF482-F3F0-4F1E-AD64-B32FAA28C9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6647" y="2227801"/>
            <a:ext cx="2784475" cy="318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800" b="1" i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F3C52EF-FA36-44F5-963F-AED7ED064F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6646" y="2517639"/>
            <a:ext cx="2784475" cy="318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800" b="1" i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800" b="1" i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E867DC-5989-46E9-B577-14A6B7496962}"/>
              </a:ext>
            </a:extLst>
          </p:cNvPr>
          <p:cNvSpPr txBox="1"/>
          <p:nvPr userDrawn="1"/>
        </p:nvSpPr>
        <p:spPr>
          <a:xfrm>
            <a:off x="518843" y="6465358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165792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octor Pat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80FE28-2AD8-49B7-A41F-D679A2144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2E1CD9-EBA7-4BBE-9EA0-7124CA147E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2421978"/>
            <a:ext cx="4987592" cy="4069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2FF1303-8103-4FE3-B5C8-8A7C7A510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1800" y="2853284"/>
            <a:ext cx="4987592" cy="492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498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Key Stak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287B02-CB15-4515-AFAE-9FE3F2733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6D537-F311-4760-A123-D6AAD0642278}"/>
              </a:ext>
            </a:extLst>
          </p:cNvPr>
          <p:cNvSpPr txBox="1"/>
          <p:nvPr userDrawn="1"/>
        </p:nvSpPr>
        <p:spPr>
          <a:xfrm>
            <a:off x="237558" y="142381"/>
            <a:ext cx="2962349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Point-of-Care Partners | Proprietary and Confidential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2E1CD9-EBA7-4BBE-9EA0-7124CA147E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0183" y="2997694"/>
            <a:ext cx="4987592" cy="4069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2FF1303-8103-4FE3-B5C8-8A7C7A510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183" y="3429000"/>
            <a:ext cx="4987592" cy="492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54554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Key Stak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36862-0503-404A-A5CD-32449C14B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6D537-F311-4760-A123-D6AAD0642278}"/>
              </a:ext>
            </a:extLst>
          </p:cNvPr>
          <p:cNvSpPr txBox="1"/>
          <p:nvPr userDrawn="1"/>
        </p:nvSpPr>
        <p:spPr>
          <a:xfrm>
            <a:off x="237558" y="142381"/>
            <a:ext cx="2962349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Point-of-Care Partners | Proprietary and Confidential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2E1CD9-EBA7-4BBE-9EA0-7124CA147E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0183" y="2997694"/>
            <a:ext cx="4987592" cy="4069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2FF1303-8103-4FE3-B5C8-8A7C7A510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183" y="3429000"/>
            <a:ext cx="4987592" cy="492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z="3200" b="1" kern="1200" dirty="0" smtClean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 sz="3200" b="1" kern="1200" dirty="0">
                <a:solidFill>
                  <a:srgbClr val="C51F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28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B03D4A4-BCCC-495B-A4C1-5D0BC60466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400175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FF5B0BA-3B24-4DCB-91BB-32DDA924E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2" y="1399939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7AF7A-0FBD-4092-8556-BF3C8D8FB8F5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7A34E-4661-4E43-986D-ECF7C944EA4B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245623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ackground-Lef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3BE4B-6477-48AC-8E32-CA8004A3A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63E64A-7771-4113-976E-5D5B2958B719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333522D-AB94-46A0-A10B-398977ED7E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3C5446A-53E7-4A7A-9194-863AFB56C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400175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B91EC0-7F25-4935-AF87-FDC6DA8C30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2" y="1399939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7E331-252F-48E6-A03C-DFBD2E265A31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290651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ackground-Righ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3ADF1-2FD3-4B35-A362-2DCA32310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854" y="283868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B03D4A4-BCCC-495B-A4C1-5D0BC60466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328" y="1036107"/>
            <a:ext cx="5075237" cy="53308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63E64A-7771-4113-976E-5D5B2958B719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12345CB-4F9B-4EB3-AFE5-3254910FDD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7764" y="1036107"/>
            <a:ext cx="5075237" cy="53308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57E35-A767-4786-A6CE-1B9EB3C96FD3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328716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ackground-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09456-43E7-410E-AC05-96600CC03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63E64A-7771-4113-976E-5D5B2958B719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202F543-1BE4-4595-8C1A-63E89DC9D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854" y="283868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02BC156-B189-41F8-A860-24C8BE96C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328" y="1036107"/>
            <a:ext cx="5075237" cy="53308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1789C7C-74BB-414B-8E5A-38D5FB524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7764" y="1036107"/>
            <a:ext cx="5075237" cy="53308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E0CA6-5CD1-4309-8938-ADD9F835D52A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244898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to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7F334-D23B-414F-9F11-2F0E086D3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63E64A-7771-4113-976E-5D5B2958B719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6657-523C-41C6-BA68-916B965C29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2C52A2B-AA14-4BD4-A930-5A066334F2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5045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06AFB74-823C-47F7-AB2C-F4DF768767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263" y="1400175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6DD4015-299D-4BA3-B708-9D702C4D77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2" y="1399939"/>
            <a:ext cx="5075237" cy="4810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‒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690E0-2F28-4C98-B52C-DEBAB935C576}"/>
              </a:ext>
            </a:extLst>
          </p:cNvPr>
          <p:cNvSpPr txBox="1"/>
          <p:nvPr userDrawn="1"/>
        </p:nvSpPr>
        <p:spPr>
          <a:xfrm>
            <a:off x="518843" y="6476244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127692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9D2A7-A597-4C81-B397-D3341BBDE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399" y="6465358"/>
            <a:ext cx="69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4C734-A519-4033-88B0-56C65AE0F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5B44B-B41B-4627-AB6A-6DC73C4F2254}"/>
              </a:ext>
            </a:extLst>
          </p:cNvPr>
          <p:cNvSpPr txBox="1"/>
          <p:nvPr userDrawn="1"/>
        </p:nvSpPr>
        <p:spPr>
          <a:xfrm>
            <a:off x="518843" y="6465358"/>
            <a:ext cx="40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9A9B9D"/>
                </a:solidFill>
              </a:rPr>
              <a:t>Copyright 2021 – Interoperability Institute</a:t>
            </a:r>
          </a:p>
        </p:txBody>
      </p:sp>
    </p:spTree>
    <p:extLst>
      <p:ext uri="{BB962C8B-B14F-4D97-AF65-F5344CB8AC3E}">
        <p14:creationId xmlns:p14="http://schemas.microsoft.com/office/powerpoint/2010/main" val="6079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29403-FD5D-447E-8903-BB2094487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MiHIN Advance Care Planning (ACP)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8D2F-5663-463B-BAC7-9750E33A51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556803"/>
            <a:ext cx="4987592" cy="925549"/>
          </a:xfrm>
        </p:spPr>
        <p:txBody>
          <a:bodyPr/>
          <a:lstStyle/>
          <a:p>
            <a:r>
              <a:rPr lang="en-US" dirty="0"/>
              <a:t>Patient Journey</a:t>
            </a:r>
          </a:p>
          <a:p>
            <a:r>
              <a:rPr lang="en-US" dirty="0"/>
              <a:t>and Process Improvement Model</a:t>
            </a:r>
          </a:p>
        </p:txBody>
      </p:sp>
    </p:spTree>
    <p:extLst>
      <p:ext uri="{BB962C8B-B14F-4D97-AF65-F5344CB8AC3E}">
        <p14:creationId xmlns:p14="http://schemas.microsoft.com/office/powerpoint/2010/main" val="24447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6275" y="1012723"/>
            <a:ext cx="6632812" cy="5278651"/>
          </a:xfrm>
          <a:prstGeom prst="roundRect">
            <a:avLst>
              <a:gd name="adj" fmla="val 5952"/>
            </a:avLst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830789" y="461122"/>
            <a:ext cx="10100736" cy="504589"/>
          </a:xfrm>
        </p:spPr>
        <p:txBody>
          <a:bodyPr/>
          <a:lstStyle/>
          <a:p>
            <a:r>
              <a:rPr lang="en-US"/>
              <a:t>Advance Care Planning Journey: Creating ACP Documents  </a:t>
            </a:r>
            <a:endParaRPr lang="en-US" sz="2000"/>
          </a:p>
          <a:p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4F672-E402-441C-BC55-218DDFA96E82}"/>
              </a:ext>
            </a:extLst>
          </p:cNvPr>
          <p:cNvSpPr txBox="1"/>
          <p:nvPr/>
        </p:nvSpPr>
        <p:spPr>
          <a:xfrm>
            <a:off x="614842" y="1177669"/>
            <a:ext cx="4421391" cy="340519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1. Engage &amp; Educate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4F672-E402-441C-BC55-218DDFA96E82}"/>
              </a:ext>
            </a:extLst>
          </p:cNvPr>
          <p:cNvSpPr txBox="1"/>
          <p:nvPr/>
        </p:nvSpPr>
        <p:spPr>
          <a:xfrm>
            <a:off x="5872765" y="1189389"/>
            <a:ext cx="5679583" cy="340519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2. Create Documents</a:t>
            </a:r>
          </a:p>
        </p:txBody>
      </p:sp>
      <p:pic>
        <p:nvPicPr>
          <p:cNvPr id="11" name="Graphic 32">
            <a:extLst>
              <a:ext uri="{FF2B5EF4-FFF2-40B4-BE49-F238E27FC236}">
                <a16:creationId xmlns:a16="http://schemas.microsoft.com/office/drawing/2014/main" id="{6C2711F0-BF7E-49EE-8B54-83CDFC51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05" y="2190355"/>
            <a:ext cx="621995" cy="63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697" y="1561514"/>
            <a:ext cx="1371375" cy="541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Community Outreach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8039" y="1561514"/>
            <a:ext cx="181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Consumer Conversations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2215" y="1561514"/>
            <a:ext cx="264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ACP Document </a:t>
            </a:r>
          </a:p>
          <a:p>
            <a:pPr algn="ctr"/>
            <a:r>
              <a:rPr lang="en-US" sz="1400" b="1"/>
              <a:t>Development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3317" y="1561514"/>
            <a:ext cx="191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ACP Document</a:t>
            </a:r>
          </a:p>
          <a:p>
            <a:pPr algn="ctr"/>
            <a:r>
              <a:rPr lang="en-US" sz="1400" b="1"/>
              <a:t> Upload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58179" y="1561514"/>
            <a:ext cx="264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ACP Directory </a:t>
            </a:r>
          </a:p>
          <a:p>
            <a:pPr algn="ctr"/>
            <a:r>
              <a:rPr lang="en-US" sz="1400" b="1"/>
              <a:t>Dissemination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88" y="3044140"/>
            <a:ext cx="248231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Identify &amp; engage key influencers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Identify &amp; engage most critical stakeholders for community collaboration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Bring together influencers &amp; stakeholders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Form community collaborations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Identify community programs &amp; promotions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Educate stakeholders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Educate consumers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Capture consumer contact information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Direct contact information to ACP facilitator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2679" y="3044140"/>
            <a:ext cx="205712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Engage consumer, advocate, family members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Review ACP history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Recap previous conversations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Review existing ACP documents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Discuss consumer wishes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Provide ACP forms &amp; instructions for chosen documents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Follow-up: status, questions, additional conversations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7573" y="3044140"/>
            <a:ext cx="2254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Facilitate ACP document(s) development with consumer, family, advocate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Decide on </a:t>
            </a:r>
            <a:r>
              <a:rPr lang="en-US" sz="1100" err="1"/>
              <a:t>eACP</a:t>
            </a:r>
            <a:r>
              <a:rPr lang="en-US" sz="1100"/>
              <a:t> document(s) &amp; </a:t>
            </a:r>
            <a:r>
              <a:rPr lang="en-US" sz="1100" err="1">
                <a:solidFill>
                  <a:schemeClr val="accent1"/>
                </a:solidFill>
              </a:rPr>
              <a:t>eConsents</a:t>
            </a:r>
            <a:r>
              <a:rPr lang="en-US" sz="1100"/>
              <a:t> to create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Complete chosen </a:t>
            </a:r>
            <a:r>
              <a:rPr lang="en-US" sz="1100" err="1"/>
              <a:t>eACP</a:t>
            </a:r>
            <a:r>
              <a:rPr lang="en-US" sz="1100"/>
              <a:t> document(s)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Complete required </a:t>
            </a:r>
            <a:r>
              <a:rPr lang="en-US" sz="1100" err="1">
                <a:solidFill>
                  <a:schemeClr val="accent1"/>
                </a:solidFill>
              </a:rPr>
              <a:t>eConsents</a:t>
            </a:r>
            <a:endParaRPr lang="en-US" sz="1100">
              <a:solidFill>
                <a:schemeClr val="accent1"/>
              </a:solidFill>
            </a:endParaRP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Review by facilitator for accuracy and completeness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Execute signatures, eSignatures, or wet ink Signatures (</a:t>
            </a:r>
            <a:r>
              <a:rPr lang="en-US" sz="1100" err="1"/>
              <a:t>eACP</a:t>
            </a:r>
            <a:r>
              <a:rPr lang="en-US" sz="1100"/>
              <a:t> documents &amp; </a:t>
            </a:r>
            <a:r>
              <a:rPr lang="en-US" sz="1100" err="1">
                <a:solidFill>
                  <a:schemeClr val="accent1"/>
                </a:solidFill>
              </a:rPr>
              <a:t>eConsents</a:t>
            </a:r>
            <a:r>
              <a:rPr lang="en-US" sz="11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6061" y="3044140"/>
            <a:ext cx="2254967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Create &amp; authorize account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Submit demographics for patient matching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Select document type(s)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Upload &amp; submit document(s)*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Indicate “revised” document(s)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Upload &amp; submit </a:t>
            </a:r>
            <a:r>
              <a:rPr lang="en-US" sz="1100" err="1">
                <a:solidFill>
                  <a:schemeClr val="accent1"/>
                </a:solidFill>
              </a:rPr>
              <a:t>eConsents</a:t>
            </a:r>
            <a:r>
              <a:rPr lang="en-US" sz="1100">
                <a:solidFill>
                  <a:schemeClr val="accent1"/>
                </a:solidFill>
              </a:rPr>
              <a:t>*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Quality review of:</a:t>
            </a:r>
          </a:p>
          <a:p>
            <a:pPr lvl="1" indent="-18288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100"/>
              <a:t>Demographics</a:t>
            </a:r>
          </a:p>
          <a:p>
            <a:pPr lvl="1" indent="-18288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100"/>
              <a:t>Documents</a:t>
            </a:r>
          </a:p>
          <a:p>
            <a:pPr lvl="1" indent="-18288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100" err="1"/>
              <a:t>eConsents</a:t>
            </a:r>
            <a:endParaRPr lang="en-US" sz="1100"/>
          </a:p>
          <a:p>
            <a:pPr lvl="1" indent="-18288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100"/>
              <a:t>Signatures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Notify submitter of status and disposition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57596" y="3044140"/>
            <a:ext cx="1750947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Send ACP directory document links to EHR systems</a:t>
            </a:r>
          </a:p>
          <a:p>
            <a:pPr marL="228600" lvl="1">
              <a:spcBef>
                <a:spcPts val="400"/>
              </a:spcBef>
            </a:pPr>
            <a:r>
              <a:rPr lang="en-US" sz="1100">
                <a:solidFill>
                  <a:schemeClr val="accent1"/>
                </a:solidFill>
              </a:rPr>
              <a:t>Driven by ACRS linkages and </a:t>
            </a:r>
            <a:r>
              <a:rPr lang="en-US" sz="1100" err="1">
                <a:solidFill>
                  <a:schemeClr val="accent1"/>
                </a:solidFill>
              </a:rPr>
              <a:t>eConsents</a:t>
            </a:r>
            <a:endParaRPr lang="en-US" sz="1100">
              <a:solidFill>
                <a:schemeClr val="accent1"/>
              </a:solidFill>
            </a:endParaRP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Notify persons/entities where consent on file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Indicate version of each eDocument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>
                <a:solidFill>
                  <a:schemeClr val="accent1"/>
                </a:solidFill>
              </a:rPr>
              <a:t>Annual reminder to patient &amp; advocate to review, update documents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7573" y="6348333"/>
            <a:ext cx="54244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1125" indent="-111125"/>
            <a:r>
              <a:rPr lang="en-US" sz="1200">
                <a:ea typeface="+mn-lt"/>
                <a:cs typeface="+mn-lt"/>
              </a:rPr>
              <a:t>* Upload document to a pre-determined registry and create the pointer in   National ACP directory. </a:t>
            </a:r>
            <a:r>
              <a:rPr lang="en-US" sz="1200">
                <a:solidFill>
                  <a:schemeClr val="accent1"/>
                </a:solidFill>
                <a:ea typeface="+mn-lt"/>
                <a:cs typeface="+mn-lt"/>
              </a:rPr>
              <a:t>Green denotes ACRS support of ACP Directory. </a:t>
            </a:r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628" y="6136893"/>
            <a:ext cx="4865177" cy="30777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Steps encapsulated in yellow are in scope of Accelerator (proposed)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C4ED303-7D89-4AA7-B68E-1B4D104D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7171" y="2187025"/>
            <a:ext cx="635787" cy="6459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7B36968-FA56-4F6C-BAAA-ABC8381CC79F}"/>
              </a:ext>
            </a:extLst>
          </p:cNvPr>
          <p:cNvGrpSpPr/>
          <p:nvPr/>
        </p:nvGrpSpPr>
        <p:grpSpPr>
          <a:xfrm>
            <a:off x="3758914" y="2175166"/>
            <a:ext cx="633615" cy="669651"/>
            <a:chOff x="3339387" y="2073809"/>
            <a:chExt cx="2400114" cy="2493668"/>
          </a:xfrm>
        </p:grpSpPr>
        <p:grpSp>
          <p:nvGrpSpPr>
            <p:cNvPr id="58" name="Graphic 25">
              <a:extLst>
                <a:ext uri="{FF2B5EF4-FFF2-40B4-BE49-F238E27FC236}">
                  <a16:creationId xmlns:a16="http://schemas.microsoft.com/office/drawing/2014/main" id="{8EF1FC45-3773-488F-91EE-F538AF2D0075}"/>
                </a:ext>
              </a:extLst>
            </p:cNvPr>
            <p:cNvGrpSpPr/>
            <p:nvPr/>
          </p:nvGrpSpPr>
          <p:grpSpPr>
            <a:xfrm>
              <a:off x="3707569" y="2286360"/>
              <a:ext cx="743620" cy="1132381"/>
              <a:chOff x="3707569" y="2286360"/>
              <a:chExt cx="743620" cy="113238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836193B-D7F8-4F56-8373-F5249962A398}"/>
                  </a:ext>
                </a:extLst>
              </p:cNvPr>
              <p:cNvSpPr/>
              <p:nvPr/>
            </p:nvSpPr>
            <p:spPr>
              <a:xfrm>
                <a:off x="3803360" y="2286360"/>
                <a:ext cx="554070" cy="576858"/>
              </a:xfrm>
              <a:custGeom>
                <a:avLst/>
                <a:gdLst>
                  <a:gd name="connsiteX0" fmla="*/ 483155 w 554070"/>
                  <a:gd name="connsiteY0" fmla="*/ 427700 h 576858"/>
                  <a:gd name="connsiteX1" fmla="*/ 282271 w 554070"/>
                  <a:gd name="connsiteY1" fmla="*/ 576803 h 576858"/>
                  <a:gd name="connsiteX2" fmla="*/ 72068 w 554070"/>
                  <a:gd name="connsiteY2" fmla="*/ 428429 h 576858"/>
                  <a:gd name="connsiteX3" fmla="*/ 1244 w 554070"/>
                  <a:gd name="connsiteY3" fmla="*/ 352257 h 576858"/>
                  <a:gd name="connsiteX4" fmla="*/ 52863 w 554070"/>
                  <a:gd name="connsiteY4" fmla="*/ 259878 h 576858"/>
                  <a:gd name="connsiteX5" fmla="*/ 62425 w 554070"/>
                  <a:gd name="connsiteY5" fmla="*/ 178277 h 576858"/>
                  <a:gd name="connsiteX6" fmla="*/ 80577 w 554070"/>
                  <a:gd name="connsiteY6" fmla="*/ 119284 h 576858"/>
                  <a:gd name="connsiteX7" fmla="*/ 216472 w 554070"/>
                  <a:gd name="connsiteY7" fmla="*/ 7294 h 576858"/>
                  <a:gd name="connsiteX8" fmla="*/ 354635 w 554070"/>
                  <a:gd name="connsiteY8" fmla="*/ 9644 h 576858"/>
                  <a:gd name="connsiteX9" fmla="*/ 500173 w 554070"/>
                  <a:gd name="connsiteY9" fmla="*/ 174630 h 576858"/>
                  <a:gd name="connsiteX10" fmla="*/ 508924 w 554070"/>
                  <a:gd name="connsiteY10" fmla="*/ 248858 h 576858"/>
                  <a:gd name="connsiteX11" fmla="*/ 518567 w 554070"/>
                  <a:gd name="connsiteY11" fmla="*/ 267982 h 576858"/>
                  <a:gd name="connsiteX12" fmla="*/ 554060 w 554070"/>
                  <a:gd name="connsiteY12" fmla="*/ 334673 h 576858"/>
                  <a:gd name="connsiteX13" fmla="*/ 553331 w 554070"/>
                  <a:gd name="connsiteY13" fmla="*/ 350150 h 576858"/>
                  <a:gd name="connsiteX14" fmla="*/ 483155 w 554070"/>
                  <a:gd name="connsiteY14" fmla="*/ 427700 h 576858"/>
                  <a:gd name="connsiteX15" fmla="*/ 57563 w 554070"/>
                  <a:gd name="connsiteY15" fmla="*/ 381024 h 576858"/>
                  <a:gd name="connsiteX16" fmla="*/ 63560 w 554070"/>
                  <a:gd name="connsiteY16" fmla="*/ 378755 h 576858"/>
                  <a:gd name="connsiteX17" fmla="*/ 102375 w 554070"/>
                  <a:gd name="connsiteY17" fmla="*/ 390668 h 576858"/>
                  <a:gd name="connsiteX18" fmla="*/ 155372 w 554070"/>
                  <a:gd name="connsiteY18" fmla="*/ 481426 h 576858"/>
                  <a:gd name="connsiteX19" fmla="*/ 399690 w 554070"/>
                  <a:gd name="connsiteY19" fmla="*/ 481507 h 576858"/>
                  <a:gd name="connsiteX20" fmla="*/ 453659 w 554070"/>
                  <a:gd name="connsiteY20" fmla="*/ 388399 h 576858"/>
                  <a:gd name="connsiteX21" fmla="*/ 496364 w 554070"/>
                  <a:gd name="connsiteY21" fmla="*/ 377135 h 576858"/>
                  <a:gd name="connsiteX22" fmla="*/ 501550 w 554070"/>
                  <a:gd name="connsiteY22" fmla="*/ 377216 h 576858"/>
                  <a:gd name="connsiteX23" fmla="*/ 511112 w 554070"/>
                  <a:gd name="connsiteY23" fmla="*/ 319763 h 576858"/>
                  <a:gd name="connsiteX24" fmla="*/ 503738 w 554070"/>
                  <a:gd name="connsiteY24" fmla="*/ 321788 h 576858"/>
                  <a:gd name="connsiteX25" fmla="*/ 465895 w 554070"/>
                  <a:gd name="connsiteY25" fmla="*/ 302907 h 576858"/>
                  <a:gd name="connsiteX26" fmla="*/ 458845 w 554070"/>
                  <a:gd name="connsiteY26" fmla="*/ 281271 h 576858"/>
                  <a:gd name="connsiteX27" fmla="*/ 403337 w 554070"/>
                  <a:gd name="connsiteY27" fmla="*/ 140028 h 576858"/>
                  <a:gd name="connsiteX28" fmla="*/ 394828 w 554070"/>
                  <a:gd name="connsiteY28" fmla="*/ 108992 h 576858"/>
                  <a:gd name="connsiteX29" fmla="*/ 273520 w 554070"/>
                  <a:gd name="connsiteY29" fmla="*/ 147403 h 576858"/>
                  <a:gd name="connsiteX30" fmla="*/ 147511 w 554070"/>
                  <a:gd name="connsiteY30" fmla="*/ 121634 h 576858"/>
                  <a:gd name="connsiteX31" fmla="*/ 109101 w 554070"/>
                  <a:gd name="connsiteY31" fmla="*/ 265064 h 576858"/>
                  <a:gd name="connsiteX32" fmla="*/ 88680 w 554070"/>
                  <a:gd name="connsiteY32" fmla="*/ 311578 h 576858"/>
                  <a:gd name="connsiteX33" fmla="*/ 57806 w 554070"/>
                  <a:gd name="connsiteY33" fmla="*/ 325435 h 576858"/>
                  <a:gd name="connsiteX34" fmla="*/ 46705 w 554070"/>
                  <a:gd name="connsiteY34" fmla="*/ 315873 h 576858"/>
                  <a:gd name="connsiteX35" fmla="*/ 57563 w 554070"/>
                  <a:gd name="connsiteY35" fmla="*/ 381024 h 57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54070" h="576858">
                    <a:moveTo>
                      <a:pt x="483155" y="427700"/>
                    </a:moveTo>
                    <a:cubicBezTo>
                      <a:pt x="441099" y="512705"/>
                      <a:pt x="382511" y="574696"/>
                      <a:pt x="282271" y="576803"/>
                    </a:cubicBezTo>
                    <a:cubicBezTo>
                      <a:pt x="177008" y="578991"/>
                      <a:pt x="115422" y="515622"/>
                      <a:pt x="72068" y="428429"/>
                    </a:cubicBezTo>
                    <a:cubicBezTo>
                      <a:pt x="25231" y="416842"/>
                      <a:pt x="6755" y="396988"/>
                      <a:pt x="1244" y="352257"/>
                    </a:cubicBezTo>
                    <a:cubicBezTo>
                      <a:pt x="-4428" y="306311"/>
                      <a:pt x="8700" y="282730"/>
                      <a:pt x="52863" y="259878"/>
                    </a:cubicBezTo>
                    <a:cubicBezTo>
                      <a:pt x="55943" y="232651"/>
                      <a:pt x="57482" y="205180"/>
                      <a:pt x="62425" y="178277"/>
                    </a:cubicBezTo>
                    <a:cubicBezTo>
                      <a:pt x="66153" y="158180"/>
                      <a:pt x="72393" y="138084"/>
                      <a:pt x="80577" y="119284"/>
                    </a:cubicBezTo>
                    <a:cubicBezTo>
                      <a:pt x="106670" y="59156"/>
                      <a:pt x="152049" y="21313"/>
                      <a:pt x="216472" y="7294"/>
                    </a:cubicBezTo>
                    <a:cubicBezTo>
                      <a:pt x="262661" y="-2754"/>
                      <a:pt x="309256" y="-2835"/>
                      <a:pt x="354635" y="9644"/>
                    </a:cubicBezTo>
                    <a:cubicBezTo>
                      <a:pt x="438506" y="32739"/>
                      <a:pt x="482183" y="93191"/>
                      <a:pt x="500173" y="174630"/>
                    </a:cubicBezTo>
                    <a:cubicBezTo>
                      <a:pt x="505521" y="198859"/>
                      <a:pt x="506412" y="224061"/>
                      <a:pt x="508924" y="248858"/>
                    </a:cubicBezTo>
                    <a:cubicBezTo>
                      <a:pt x="509735" y="256718"/>
                      <a:pt x="509654" y="263606"/>
                      <a:pt x="518567" y="267982"/>
                    </a:cubicBezTo>
                    <a:cubicBezTo>
                      <a:pt x="546038" y="281595"/>
                      <a:pt x="553736" y="306311"/>
                      <a:pt x="554060" y="334673"/>
                    </a:cubicBezTo>
                    <a:cubicBezTo>
                      <a:pt x="554141" y="339859"/>
                      <a:pt x="553736" y="345045"/>
                      <a:pt x="553331" y="350150"/>
                    </a:cubicBezTo>
                    <a:cubicBezTo>
                      <a:pt x="549279" y="395935"/>
                      <a:pt x="529426" y="418219"/>
                      <a:pt x="483155" y="427700"/>
                    </a:cubicBezTo>
                    <a:close/>
                    <a:moveTo>
                      <a:pt x="57563" y="381024"/>
                    </a:moveTo>
                    <a:cubicBezTo>
                      <a:pt x="60399" y="379971"/>
                      <a:pt x="62101" y="379647"/>
                      <a:pt x="63560" y="378755"/>
                    </a:cubicBezTo>
                    <a:cubicBezTo>
                      <a:pt x="85763" y="365790"/>
                      <a:pt x="94191" y="367897"/>
                      <a:pt x="102375" y="390668"/>
                    </a:cubicBezTo>
                    <a:cubicBezTo>
                      <a:pt x="114449" y="424297"/>
                      <a:pt x="130737" y="455252"/>
                      <a:pt x="155372" y="481426"/>
                    </a:cubicBezTo>
                    <a:cubicBezTo>
                      <a:pt x="225466" y="555815"/>
                      <a:pt x="329514" y="555815"/>
                      <a:pt x="399690" y="481507"/>
                    </a:cubicBezTo>
                    <a:cubicBezTo>
                      <a:pt x="424973" y="454685"/>
                      <a:pt x="441504" y="422919"/>
                      <a:pt x="453659" y="388399"/>
                    </a:cubicBezTo>
                    <a:cubicBezTo>
                      <a:pt x="463221" y="361252"/>
                      <a:pt x="473026" y="358983"/>
                      <a:pt x="496364" y="377135"/>
                    </a:cubicBezTo>
                    <a:cubicBezTo>
                      <a:pt x="497336" y="377864"/>
                      <a:pt x="499362" y="377216"/>
                      <a:pt x="501550" y="377216"/>
                    </a:cubicBezTo>
                    <a:cubicBezTo>
                      <a:pt x="514678" y="359712"/>
                      <a:pt x="515407" y="340588"/>
                      <a:pt x="511112" y="319763"/>
                    </a:cubicBezTo>
                    <a:cubicBezTo>
                      <a:pt x="506898" y="320897"/>
                      <a:pt x="505116" y="321059"/>
                      <a:pt x="503738" y="321788"/>
                    </a:cubicBezTo>
                    <a:cubicBezTo>
                      <a:pt x="479428" y="334673"/>
                      <a:pt x="470190" y="329892"/>
                      <a:pt x="465895" y="302907"/>
                    </a:cubicBezTo>
                    <a:cubicBezTo>
                      <a:pt x="464680" y="295452"/>
                      <a:pt x="462654" y="287592"/>
                      <a:pt x="458845" y="281271"/>
                    </a:cubicBezTo>
                    <a:cubicBezTo>
                      <a:pt x="432185" y="237351"/>
                      <a:pt x="416140" y="189378"/>
                      <a:pt x="403337" y="140028"/>
                    </a:cubicBezTo>
                    <a:cubicBezTo>
                      <a:pt x="400825" y="130385"/>
                      <a:pt x="398069" y="120823"/>
                      <a:pt x="394828" y="108992"/>
                    </a:cubicBezTo>
                    <a:cubicBezTo>
                      <a:pt x="355445" y="130791"/>
                      <a:pt x="316792" y="145944"/>
                      <a:pt x="273520" y="147403"/>
                    </a:cubicBezTo>
                    <a:cubicBezTo>
                      <a:pt x="230166" y="148942"/>
                      <a:pt x="189325" y="138408"/>
                      <a:pt x="147511" y="121634"/>
                    </a:cubicBezTo>
                    <a:cubicBezTo>
                      <a:pt x="150023" y="176251"/>
                      <a:pt x="135437" y="222278"/>
                      <a:pt x="109101" y="265064"/>
                    </a:cubicBezTo>
                    <a:cubicBezTo>
                      <a:pt x="100187" y="279570"/>
                      <a:pt x="90544" y="293102"/>
                      <a:pt x="88680" y="311578"/>
                    </a:cubicBezTo>
                    <a:cubicBezTo>
                      <a:pt x="86979" y="328190"/>
                      <a:pt x="72798" y="333295"/>
                      <a:pt x="57806" y="325435"/>
                    </a:cubicBezTo>
                    <a:cubicBezTo>
                      <a:pt x="53836" y="323328"/>
                      <a:pt x="50837" y="319519"/>
                      <a:pt x="46705" y="315873"/>
                    </a:cubicBezTo>
                    <a:cubicBezTo>
                      <a:pt x="37305" y="343019"/>
                      <a:pt x="39817" y="357687"/>
                      <a:pt x="57563" y="381024"/>
                    </a:cubicBezTo>
                    <a:close/>
                  </a:path>
                </a:pathLst>
              </a:custGeom>
              <a:solidFill>
                <a:srgbClr val="999999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679D4F6-055C-4044-8570-02F4BB8E6912}"/>
                  </a:ext>
                </a:extLst>
              </p:cNvPr>
              <p:cNvSpPr/>
              <p:nvPr/>
            </p:nvSpPr>
            <p:spPr>
              <a:xfrm>
                <a:off x="3938867" y="2877933"/>
                <a:ext cx="293616" cy="371116"/>
              </a:xfrm>
              <a:custGeom>
                <a:avLst/>
                <a:gdLst>
                  <a:gd name="connsiteX0" fmla="*/ 199356 w 293616"/>
                  <a:gd name="connsiteY0" fmla="*/ 182225 h 371116"/>
                  <a:gd name="connsiteX1" fmla="*/ 248543 w 293616"/>
                  <a:gd name="connsiteY1" fmla="*/ 41955 h 371116"/>
                  <a:gd name="connsiteX2" fmla="*/ 292059 w 293616"/>
                  <a:gd name="connsiteY2" fmla="*/ 236599 h 371116"/>
                  <a:gd name="connsiteX3" fmla="*/ 196438 w 293616"/>
                  <a:gd name="connsiteY3" fmla="*/ 371116 h 371116"/>
                  <a:gd name="connsiteX4" fmla="*/ 14030 w 293616"/>
                  <a:gd name="connsiteY4" fmla="*/ 371116 h 371116"/>
                  <a:gd name="connsiteX5" fmla="*/ 37854 w 293616"/>
                  <a:gd name="connsiteY5" fmla="*/ 54434 h 371116"/>
                  <a:gd name="connsiteX6" fmla="*/ 86556 w 293616"/>
                  <a:gd name="connsiteY6" fmla="*/ 186034 h 371116"/>
                  <a:gd name="connsiteX7" fmla="*/ 97090 w 293616"/>
                  <a:gd name="connsiteY7" fmla="*/ 172987 h 371116"/>
                  <a:gd name="connsiteX8" fmla="*/ 121320 w 293616"/>
                  <a:gd name="connsiteY8" fmla="*/ 102406 h 371116"/>
                  <a:gd name="connsiteX9" fmla="*/ 91742 w 293616"/>
                  <a:gd name="connsiteY9" fmla="*/ 38551 h 371116"/>
                  <a:gd name="connsiteX10" fmla="*/ 112892 w 293616"/>
                  <a:gd name="connsiteY10" fmla="*/ 465 h 371116"/>
                  <a:gd name="connsiteX11" fmla="*/ 185094 w 293616"/>
                  <a:gd name="connsiteY11" fmla="*/ 1519 h 371116"/>
                  <a:gd name="connsiteX12" fmla="*/ 198545 w 293616"/>
                  <a:gd name="connsiteY12" fmla="*/ 24208 h 371116"/>
                  <a:gd name="connsiteX13" fmla="*/ 168401 w 293616"/>
                  <a:gd name="connsiteY13" fmla="*/ 78339 h 371116"/>
                  <a:gd name="connsiteX14" fmla="*/ 164511 w 293616"/>
                  <a:gd name="connsiteY14" fmla="*/ 114399 h 371116"/>
                  <a:gd name="connsiteX15" fmla="*/ 184202 w 293616"/>
                  <a:gd name="connsiteY15" fmla="*/ 167639 h 371116"/>
                  <a:gd name="connsiteX16" fmla="*/ 192630 w 293616"/>
                  <a:gd name="connsiteY16" fmla="*/ 182306 h 371116"/>
                  <a:gd name="connsiteX17" fmla="*/ 199356 w 293616"/>
                  <a:gd name="connsiteY17" fmla="*/ 182225 h 37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3616" h="371116">
                    <a:moveTo>
                      <a:pt x="199356" y="182225"/>
                    </a:moveTo>
                    <a:cubicBezTo>
                      <a:pt x="219614" y="137008"/>
                      <a:pt x="230716" y="88387"/>
                      <a:pt x="248543" y="41955"/>
                    </a:cubicBezTo>
                    <a:cubicBezTo>
                      <a:pt x="279418" y="68534"/>
                      <a:pt x="299514" y="158077"/>
                      <a:pt x="292059" y="236599"/>
                    </a:cubicBezTo>
                    <a:cubicBezTo>
                      <a:pt x="223018" y="253211"/>
                      <a:pt x="197654" y="303696"/>
                      <a:pt x="196438" y="371116"/>
                    </a:cubicBezTo>
                    <a:cubicBezTo>
                      <a:pt x="133961" y="371116"/>
                      <a:pt x="73996" y="371116"/>
                      <a:pt x="14030" y="371116"/>
                    </a:cubicBezTo>
                    <a:cubicBezTo>
                      <a:pt x="-8254" y="303452"/>
                      <a:pt x="-6553" y="96005"/>
                      <a:pt x="37854" y="54434"/>
                    </a:cubicBezTo>
                    <a:cubicBezTo>
                      <a:pt x="56330" y="96410"/>
                      <a:pt x="63785" y="142437"/>
                      <a:pt x="86556" y="186034"/>
                    </a:cubicBezTo>
                    <a:cubicBezTo>
                      <a:pt x="92147" y="179227"/>
                      <a:pt x="95713" y="176553"/>
                      <a:pt x="97090" y="172987"/>
                    </a:cubicBezTo>
                    <a:cubicBezTo>
                      <a:pt x="105761" y="149568"/>
                      <a:pt x="117916" y="126555"/>
                      <a:pt x="121320" y="102406"/>
                    </a:cubicBezTo>
                    <a:cubicBezTo>
                      <a:pt x="124723" y="77610"/>
                      <a:pt x="102277" y="59620"/>
                      <a:pt x="91742" y="38551"/>
                    </a:cubicBezTo>
                    <a:cubicBezTo>
                      <a:pt x="75697" y="6624"/>
                      <a:pt x="77318" y="1843"/>
                      <a:pt x="112892" y="465"/>
                    </a:cubicBezTo>
                    <a:cubicBezTo>
                      <a:pt x="136878" y="-507"/>
                      <a:pt x="161107" y="141"/>
                      <a:pt x="185094" y="1519"/>
                    </a:cubicBezTo>
                    <a:cubicBezTo>
                      <a:pt x="200328" y="2410"/>
                      <a:pt x="205190" y="10595"/>
                      <a:pt x="198545" y="24208"/>
                    </a:cubicBezTo>
                    <a:cubicBezTo>
                      <a:pt x="189551" y="42765"/>
                      <a:pt x="179259" y="60755"/>
                      <a:pt x="168401" y="78339"/>
                    </a:cubicBezTo>
                    <a:cubicBezTo>
                      <a:pt x="161026" y="90170"/>
                      <a:pt x="158676" y="101029"/>
                      <a:pt x="164511" y="114399"/>
                    </a:cubicBezTo>
                    <a:cubicBezTo>
                      <a:pt x="172047" y="131741"/>
                      <a:pt x="177395" y="149973"/>
                      <a:pt x="184202" y="167639"/>
                    </a:cubicBezTo>
                    <a:cubicBezTo>
                      <a:pt x="186228" y="172825"/>
                      <a:pt x="189794" y="177444"/>
                      <a:pt x="192630" y="182306"/>
                    </a:cubicBezTo>
                    <a:cubicBezTo>
                      <a:pt x="194737" y="182306"/>
                      <a:pt x="197006" y="182306"/>
                      <a:pt x="199356" y="182225"/>
                    </a:cubicBezTo>
                    <a:close/>
                  </a:path>
                </a:pathLst>
              </a:custGeom>
              <a:solidFill>
                <a:srgbClr val="149B8D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D354E3D-F4C8-4441-B532-3F58389153F1}"/>
                  </a:ext>
                </a:extLst>
              </p:cNvPr>
              <p:cNvSpPr/>
              <p:nvPr/>
            </p:nvSpPr>
            <p:spPr>
              <a:xfrm>
                <a:off x="3707569" y="2926289"/>
                <a:ext cx="190873" cy="324221"/>
              </a:xfrm>
              <a:custGeom>
                <a:avLst/>
                <a:gdLst>
                  <a:gd name="connsiteX0" fmla="*/ 190874 w 190873"/>
                  <a:gd name="connsiteY0" fmla="*/ 0 h 324221"/>
                  <a:gd name="connsiteX1" fmla="*/ 171506 w 190873"/>
                  <a:gd name="connsiteY1" fmla="*/ 321382 h 324221"/>
                  <a:gd name="connsiteX2" fmla="*/ 154489 w 190873"/>
                  <a:gd name="connsiteY2" fmla="*/ 323975 h 324221"/>
                  <a:gd name="connsiteX3" fmla="*/ 38205 w 190873"/>
                  <a:gd name="connsiteY3" fmla="*/ 323975 h 324221"/>
                  <a:gd name="connsiteX4" fmla="*/ 929 w 190873"/>
                  <a:gd name="connsiteY4" fmla="*/ 280541 h 324221"/>
                  <a:gd name="connsiteX5" fmla="*/ 170939 w 190873"/>
                  <a:gd name="connsiteY5" fmla="*/ 9319 h 324221"/>
                  <a:gd name="connsiteX6" fmla="*/ 182041 w 190873"/>
                  <a:gd name="connsiteY6" fmla="*/ 2755 h 324221"/>
                  <a:gd name="connsiteX7" fmla="*/ 190874 w 190873"/>
                  <a:gd name="connsiteY7" fmla="*/ 0 h 32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873" h="324221">
                    <a:moveTo>
                      <a:pt x="190874" y="0"/>
                    </a:moveTo>
                    <a:cubicBezTo>
                      <a:pt x="154489" y="106722"/>
                      <a:pt x="159351" y="213039"/>
                      <a:pt x="171506" y="321382"/>
                    </a:cubicBezTo>
                    <a:cubicBezTo>
                      <a:pt x="165429" y="322354"/>
                      <a:pt x="159999" y="323975"/>
                      <a:pt x="154489" y="323975"/>
                    </a:cubicBezTo>
                    <a:cubicBezTo>
                      <a:pt x="115755" y="324218"/>
                      <a:pt x="76939" y="324380"/>
                      <a:pt x="38205" y="323975"/>
                    </a:cubicBezTo>
                    <a:cubicBezTo>
                      <a:pt x="6439" y="323651"/>
                      <a:pt x="-3285" y="311901"/>
                      <a:pt x="929" y="280541"/>
                    </a:cubicBezTo>
                    <a:cubicBezTo>
                      <a:pt x="16569" y="164419"/>
                      <a:pt x="73617" y="74308"/>
                      <a:pt x="170939" y="9319"/>
                    </a:cubicBezTo>
                    <a:cubicBezTo>
                      <a:pt x="174505" y="6969"/>
                      <a:pt x="178232" y="4781"/>
                      <a:pt x="182041" y="2755"/>
                    </a:cubicBezTo>
                    <a:cubicBezTo>
                      <a:pt x="183337" y="2026"/>
                      <a:pt x="185120" y="1783"/>
                      <a:pt x="190874" y="0"/>
                    </a:cubicBezTo>
                    <a:close/>
                  </a:path>
                </a:pathLst>
              </a:custGeom>
              <a:solidFill>
                <a:srgbClr val="149B8D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0A86661-FE3F-41B5-8C43-CBB5953A5759}"/>
                  </a:ext>
                </a:extLst>
              </p:cNvPr>
              <p:cNvSpPr/>
              <p:nvPr/>
            </p:nvSpPr>
            <p:spPr>
              <a:xfrm>
                <a:off x="4264231" y="2925236"/>
                <a:ext cx="186958" cy="325313"/>
              </a:xfrm>
              <a:custGeom>
                <a:avLst/>
                <a:gdLst>
                  <a:gd name="connsiteX0" fmla="*/ 0 w 186958"/>
                  <a:gd name="connsiteY0" fmla="*/ 0 h 325313"/>
                  <a:gd name="connsiteX1" fmla="*/ 152750 w 186958"/>
                  <a:gd name="connsiteY1" fmla="*/ 162474 h 325313"/>
                  <a:gd name="connsiteX2" fmla="*/ 186379 w 186958"/>
                  <a:gd name="connsiteY2" fmla="*/ 275760 h 325313"/>
                  <a:gd name="connsiteX3" fmla="*/ 143593 w 186958"/>
                  <a:gd name="connsiteY3" fmla="*/ 325110 h 325313"/>
                  <a:gd name="connsiteX4" fmla="*/ 95134 w 186958"/>
                  <a:gd name="connsiteY4" fmla="*/ 325191 h 325313"/>
                  <a:gd name="connsiteX5" fmla="*/ 27957 w 186958"/>
                  <a:gd name="connsiteY5" fmla="*/ 194887 h 325313"/>
                  <a:gd name="connsiteX6" fmla="*/ 20178 w 186958"/>
                  <a:gd name="connsiteY6" fmla="*/ 96917 h 325313"/>
                  <a:gd name="connsiteX7" fmla="*/ 0 w 186958"/>
                  <a:gd name="connsiteY7" fmla="*/ 0 h 32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958" h="325313">
                    <a:moveTo>
                      <a:pt x="0" y="0"/>
                    </a:moveTo>
                    <a:cubicBezTo>
                      <a:pt x="68636" y="39545"/>
                      <a:pt x="118877" y="93433"/>
                      <a:pt x="152750" y="162474"/>
                    </a:cubicBezTo>
                    <a:cubicBezTo>
                      <a:pt x="170334" y="198210"/>
                      <a:pt x="182165" y="235972"/>
                      <a:pt x="186379" y="275760"/>
                    </a:cubicBezTo>
                    <a:cubicBezTo>
                      <a:pt x="189944" y="309389"/>
                      <a:pt x="177222" y="324218"/>
                      <a:pt x="143593" y="325110"/>
                    </a:cubicBezTo>
                    <a:cubicBezTo>
                      <a:pt x="127467" y="325515"/>
                      <a:pt x="111260" y="325191"/>
                      <a:pt x="95134" y="325191"/>
                    </a:cubicBezTo>
                    <a:cubicBezTo>
                      <a:pt x="96836" y="255906"/>
                      <a:pt x="87598" y="238484"/>
                      <a:pt x="27957" y="194887"/>
                    </a:cubicBezTo>
                    <a:cubicBezTo>
                      <a:pt x="25526" y="161988"/>
                      <a:pt x="24797" y="129169"/>
                      <a:pt x="20178" y="96917"/>
                    </a:cubicBezTo>
                    <a:cubicBezTo>
                      <a:pt x="15721" y="65557"/>
                      <a:pt x="7455" y="34845"/>
                      <a:pt x="0" y="0"/>
                    </a:cubicBezTo>
                    <a:close/>
                  </a:path>
                </a:pathLst>
              </a:custGeom>
              <a:solidFill>
                <a:srgbClr val="149B8D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ECED7B6-88B2-41C5-A348-98EB56C5F53D}"/>
                  </a:ext>
                </a:extLst>
              </p:cNvPr>
              <p:cNvSpPr/>
              <p:nvPr/>
            </p:nvSpPr>
            <p:spPr>
              <a:xfrm>
                <a:off x="4186681" y="3165862"/>
                <a:ext cx="121490" cy="83591"/>
              </a:xfrm>
              <a:custGeom>
                <a:avLst/>
                <a:gdLst>
                  <a:gd name="connsiteX0" fmla="*/ 0 w 121490"/>
                  <a:gd name="connsiteY0" fmla="*/ 83592 h 83591"/>
                  <a:gd name="connsiteX1" fmla="*/ 4538 w 121490"/>
                  <a:gd name="connsiteY1" fmla="*/ 50773 h 83591"/>
                  <a:gd name="connsiteX2" fmla="*/ 71067 w 121490"/>
                  <a:gd name="connsiteY2" fmla="*/ 775 h 83591"/>
                  <a:gd name="connsiteX3" fmla="*/ 120579 w 121490"/>
                  <a:gd name="connsiteY3" fmla="*/ 70383 h 83591"/>
                  <a:gd name="connsiteX4" fmla="*/ 116527 w 121490"/>
                  <a:gd name="connsiteY4" fmla="*/ 83592 h 83591"/>
                  <a:gd name="connsiteX5" fmla="*/ 0 w 121490"/>
                  <a:gd name="connsiteY5" fmla="*/ 83592 h 8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490" h="83591">
                    <a:moveTo>
                      <a:pt x="0" y="83592"/>
                    </a:moveTo>
                    <a:cubicBezTo>
                      <a:pt x="1702" y="71032"/>
                      <a:pt x="2755" y="60821"/>
                      <a:pt x="4538" y="50773"/>
                    </a:cubicBezTo>
                    <a:cubicBezTo>
                      <a:pt x="10453" y="16901"/>
                      <a:pt x="39059" y="-4411"/>
                      <a:pt x="71067" y="775"/>
                    </a:cubicBezTo>
                    <a:cubicBezTo>
                      <a:pt x="104939" y="6285"/>
                      <a:pt x="126251" y="36106"/>
                      <a:pt x="120579" y="70383"/>
                    </a:cubicBezTo>
                    <a:cubicBezTo>
                      <a:pt x="119850" y="74597"/>
                      <a:pt x="118148" y="78568"/>
                      <a:pt x="116527" y="83592"/>
                    </a:cubicBezTo>
                    <a:cubicBezTo>
                      <a:pt x="78765" y="83592"/>
                      <a:pt x="41084" y="83592"/>
                      <a:pt x="0" y="835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B2D701-6E50-4257-9805-DB2003104244}"/>
                  </a:ext>
                </a:extLst>
              </p:cNvPr>
              <p:cNvSpPr/>
              <p:nvPr/>
            </p:nvSpPr>
            <p:spPr>
              <a:xfrm>
                <a:off x="4150133" y="2565602"/>
                <a:ext cx="46199" cy="57709"/>
              </a:xfrm>
              <a:custGeom>
                <a:avLst/>
                <a:gdLst>
                  <a:gd name="connsiteX0" fmla="*/ 46191 w 46199"/>
                  <a:gd name="connsiteY0" fmla="*/ 29257 h 57709"/>
                  <a:gd name="connsiteX1" fmla="*/ 22691 w 46199"/>
                  <a:gd name="connsiteY1" fmla="*/ 57700 h 57709"/>
                  <a:gd name="connsiteX2" fmla="*/ 2 w 46199"/>
                  <a:gd name="connsiteY2" fmla="*/ 28203 h 57709"/>
                  <a:gd name="connsiteX3" fmla="*/ 23664 w 46199"/>
                  <a:gd name="connsiteY3" fmla="*/ 4 h 57709"/>
                  <a:gd name="connsiteX4" fmla="*/ 46191 w 46199"/>
                  <a:gd name="connsiteY4" fmla="*/ 29257 h 57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99" h="57709">
                    <a:moveTo>
                      <a:pt x="46191" y="29257"/>
                    </a:moveTo>
                    <a:cubicBezTo>
                      <a:pt x="45948" y="45383"/>
                      <a:pt x="35495" y="58105"/>
                      <a:pt x="22691" y="57700"/>
                    </a:cubicBezTo>
                    <a:cubicBezTo>
                      <a:pt x="10131" y="57295"/>
                      <a:pt x="-160" y="43924"/>
                      <a:pt x="2" y="28203"/>
                    </a:cubicBezTo>
                    <a:cubicBezTo>
                      <a:pt x="164" y="12078"/>
                      <a:pt x="10536" y="-240"/>
                      <a:pt x="23664" y="4"/>
                    </a:cubicBezTo>
                    <a:cubicBezTo>
                      <a:pt x="36954" y="409"/>
                      <a:pt x="46516" y="12807"/>
                      <a:pt x="46191" y="29257"/>
                    </a:cubicBezTo>
                    <a:close/>
                  </a:path>
                </a:pathLst>
              </a:custGeom>
              <a:solidFill>
                <a:srgbClr val="999999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16E01E9-ADE1-48A7-AF0D-80F3D185DF78}"/>
                  </a:ext>
                </a:extLst>
              </p:cNvPr>
              <p:cNvSpPr/>
              <p:nvPr/>
            </p:nvSpPr>
            <p:spPr>
              <a:xfrm>
                <a:off x="3957508" y="2565662"/>
                <a:ext cx="46538" cy="57588"/>
              </a:xfrm>
              <a:custGeom>
                <a:avLst/>
                <a:gdLst>
                  <a:gd name="connsiteX0" fmla="*/ 46522 w 46538"/>
                  <a:gd name="connsiteY0" fmla="*/ 29764 h 57588"/>
                  <a:gd name="connsiteX1" fmla="*/ 22211 w 46538"/>
                  <a:gd name="connsiteY1" fmla="*/ 57559 h 57588"/>
                  <a:gd name="connsiteX2" fmla="*/ 8 w 46538"/>
                  <a:gd name="connsiteY2" fmla="*/ 27739 h 57588"/>
                  <a:gd name="connsiteX3" fmla="*/ 24156 w 46538"/>
                  <a:gd name="connsiteY3" fmla="*/ 25 h 57588"/>
                  <a:gd name="connsiteX4" fmla="*/ 46522 w 46538"/>
                  <a:gd name="connsiteY4" fmla="*/ 29764 h 5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38" h="57588">
                    <a:moveTo>
                      <a:pt x="46522" y="29764"/>
                    </a:moveTo>
                    <a:cubicBezTo>
                      <a:pt x="46035" y="45566"/>
                      <a:pt x="34934" y="58288"/>
                      <a:pt x="22211" y="57559"/>
                    </a:cubicBezTo>
                    <a:cubicBezTo>
                      <a:pt x="9327" y="56830"/>
                      <a:pt x="-316" y="43945"/>
                      <a:pt x="8" y="27739"/>
                    </a:cubicBezTo>
                    <a:cubicBezTo>
                      <a:pt x="332" y="11532"/>
                      <a:pt x="10948" y="-624"/>
                      <a:pt x="24156" y="25"/>
                    </a:cubicBezTo>
                    <a:cubicBezTo>
                      <a:pt x="36960" y="754"/>
                      <a:pt x="47008" y="13963"/>
                      <a:pt x="46522" y="29764"/>
                    </a:cubicBezTo>
                    <a:close/>
                  </a:path>
                </a:pathLst>
              </a:custGeom>
              <a:solidFill>
                <a:srgbClr val="999999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53DD19C-C655-4AD7-B5B8-70E30F6001CC}"/>
                  </a:ext>
                </a:extLst>
              </p:cNvPr>
              <p:cNvSpPr/>
              <p:nvPr/>
            </p:nvSpPr>
            <p:spPr>
              <a:xfrm>
                <a:off x="3900242" y="3339669"/>
                <a:ext cx="78280" cy="79072"/>
              </a:xfrm>
              <a:custGeom>
                <a:avLst/>
                <a:gdLst>
                  <a:gd name="connsiteX0" fmla="*/ 78262 w 78280"/>
                  <a:gd name="connsiteY0" fmla="*/ 40898 h 79072"/>
                  <a:gd name="connsiteX1" fmla="*/ 38150 w 78280"/>
                  <a:gd name="connsiteY1" fmla="*/ 79065 h 79072"/>
                  <a:gd name="connsiteX2" fmla="*/ 63 w 78280"/>
                  <a:gd name="connsiteY2" fmla="*/ 36765 h 79072"/>
                  <a:gd name="connsiteX3" fmla="*/ 40986 w 78280"/>
                  <a:gd name="connsiteY3" fmla="*/ 57 h 79072"/>
                  <a:gd name="connsiteX4" fmla="*/ 78262 w 78280"/>
                  <a:gd name="connsiteY4" fmla="*/ 40898 h 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0" h="79072">
                    <a:moveTo>
                      <a:pt x="78262" y="40898"/>
                    </a:moveTo>
                    <a:cubicBezTo>
                      <a:pt x="77613" y="62453"/>
                      <a:pt x="59786" y="79470"/>
                      <a:pt x="38150" y="79065"/>
                    </a:cubicBezTo>
                    <a:cubicBezTo>
                      <a:pt x="15217" y="78660"/>
                      <a:pt x="-1152" y="60427"/>
                      <a:pt x="63" y="36765"/>
                    </a:cubicBezTo>
                    <a:cubicBezTo>
                      <a:pt x="1279" y="14886"/>
                      <a:pt x="19025" y="-1078"/>
                      <a:pt x="40986" y="57"/>
                    </a:cubicBezTo>
                    <a:cubicBezTo>
                      <a:pt x="62703" y="1191"/>
                      <a:pt x="78910" y="19019"/>
                      <a:pt x="78262" y="40898"/>
                    </a:cubicBezTo>
                    <a:close/>
                  </a:path>
                </a:pathLst>
              </a:custGeom>
              <a:solidFill>
                <a:srgbClr val="149B8D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aphic 25">
              <a:extLst>
                <a:ext uri="{FF2B5EF4-FFF2-40B4-BE49-F238E27FC236}">
                  <a16:creationId xmlns:a16="http://schemas.microsoft.com/office/drawing/2014/main" id="{8EF1FC45-3773-488F-91EE-F538AF2D0075}"/>
                </a:ext>
              </a:extLst>
            </p:cNvPr>
            <p:cNvGrpSpPr/>
            <p:nvPr/>
          </p:nvGrpSpPr>
          <p:grpSpPr>
            <a:xfrm>
              <a:off x="3339387" y="2073809"/>
              <a:ext cx="2400114" cy="2493668"/>
              <a:chOff x="3339387" y="2073809"/>
              <a:chExt cx="2400114" cy="249366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2121F2C-8E4F-4437-B135-B4C6E722ACEE}"/>
                  </a:ext>
                </a:extLst>
              </p:cNvPr>
              <p:cNvSpPr/>
              <p:nvPr/>
            </p:nvSpPr>
            <p:spPr>
              <a:xfrm>
                <a:off x="5609481" y="4567477"/>
                <a:ext cx="2917" cy="8103"/>
              </a:xfrm>
              <a:custGeom>
                <a:avLst/>
                <a:gdLst>
                  <a:gd name="connsiteX0" fmla="*/ 891 w 2917"/>
                  <a:gd name="connsiteY0" fmla="*/ 0 h 8103"/>
                  <a:gd name="connsiteX1" fmla="*/ 2917 w 2917"/>
                  <a:gd name="connsiteY1" fmla="*/ 0 h 8103"/>
                  <a:gd name="connsiteX2" fmla="*/ 0 w 2917"/>
                  <a:gd name="connsiteY2" fmla="*/ 0 h 8103"/>
                  <a:gd name="connsiteX3" fmla="*/ 891 w 2917"/>
                  <a:gd name="connsiteY3" fmla="*/ 0 h 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7" h="8103">
                    <a:moveTo>
                      <a:pt x="891" y="0"/>
                    </a:moveTo>
                    <a:cubicBezTo>
                      <a:pt x="1539" y="0"/>
                      <a:pt x="2269" y="0"/>
                      <a:pt x="2917" y="0"/>
                    </a:cubicBezTo>
                    <a:cubicBezTo>
                      <a:pt x="1945" y="0"/>
                      <a:pt x="972" y="0"/>
                      <a:pt x="0" y="0"/>
                    </a:cubicBezTo>
                    <a:cubicBezTo>
                      <a:pt x="324" y="0"/>
                      <a:pt x="648" y="0"/>
                      <a:pt x="891" y="0"/>
                    </a:cubicBezTo>
                    <a:close/>
                  </a:path>
                </a:pathLst>
              </a:custGeom>
              <a:noFill/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A5D973D-A181-4065-98F0-2B945DC76437}"/>
                  </a:ext>
                </a:extLst>
              </p:cNvPr>
              <p:cNvSpPr/>
              <p:nvPr/>
            </p:nvSpPr>
            <p:spPr>
              <a:xfrm>
                <a:off x="4425165" y="4567359"/>
                <a:ext cx="11263" cy="36"/>
              </a:xfrm>
              <a:custGeom>
                <a:avLst/>
                <a:gdLst>
                  <a:gd name="connsiteX0" fmla="*/ 1783 w 11263"/>
                  <a:gd name="connsiteY0" fmla="*/ 36 h 36"/>
                  <a:gd name="connsiteX1" fmla="*/ 11264 w 11263"/>
                  <a:gd name="connsiteY1" fmla="*/ 36 h 36"/>
                  <a:gd name="connsiteX2" fmla="*/ 0 w 11263"/>
                  <a:gd name="connsiteY2" fmla="*/ 36 h 36"/>
                  <a:gd name="connsiteX3" fmla="*/ 1783 w 11263"/>
                  <a:gd name="connsiteY3" fmla="*/ 36 h 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63" h="36">
                    <a:moveTo>
                      <a:pt x="1783" y="36"/>
                    </a:moveTo>
                    <a:cubicBezTo>
                      <a:pt x="4943" y="36"/>
                      <a:pt x="8103" y="36"/>
                      <a:pt x="11264" y="36"/>
                    </a:cubicBezTo>
                    <a:cubicBezTo>
                      <a:pt x="7536" y="36"/>
                      <a:pt x="3809" y="36"/>
                      <a:pt x="0" y="36"/>
                    </a:cubicBezTo>
                    <a:cubicBezTo>
                      <a:pt x="648" y="-45"/>
                      <a:pt x="1215" y="36"/>
                      <a:pt x="1783" y="36"/>
                    </a:cubicBezTo>
                    <a:close/>
                  </a:path>
                </a:pathLst>
              </a:custGeom>
              <a:noFill/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488E2CC-9FC9-43E6-B3E1-028100EA5D15}"/>
                  </a:ext>
                </a:extLst>
              </p:cNvPr>
              <p:cNvSpPr/>
              <p:nvPr/>
            </p:nvSpPr>
            <p:spPr>
              <a:xfrm>
                <a:off x="4403445" y="3711917"/>
                <a:ext cx="142460" cy="98417"/>
              </a:xfrm>
              <a:custGeom>
                <a:avLst/>
                <a:gdLst>
                  <a:gd name="connsiteX0" fmla="*/ 1056 w 142460"/>
                  <a:gd name="connsiteY0" fmla="*/ 29253 h 98417"/>
                  <a:gd name="connsiteX1" fmla="*/ 327 w 142460"/>
                  <a:gd name="connsiteY1" fmla="*/ 60371 h 98417"/>
                  <a:gd name="connsiteX2" fmla="*/ 39628 w 142460"/>
                  <a:gd name="connsiteY2" fmla="*/ 98214 h 98417"/>
                  <a:gd name="connsiteX3" fmla="*/ 137599 w 142460"/>
                  <a:gd name="connsiteY3" fmla="*/ 98295 h 98417"/>
                  <a:gd name="connsiteX4" fmla="*/ 142461 w 142460"/>
                  <a:gd name="connsiteY4" fmla="*/ 98295 h 98417"/>
                  <a:gd name="connsiteX5" fmla="*/ 127632 w 142460"/>
                  <a:gd name="connsiteY5" fmla="*/ 74065 h 98417"/>
                  <a:gd name="connsiteX6" fmla="*/ 30958 w 142460"/>
                  <a:gd name="connsiteY6" fmla="*/ 6159 h 98417"/>
                  <a:gd name="connsiteX7" fmla="*/ 25366 w 142460"/>
                  <a:gd name="connsiteY7" fmla="*/ 0 h 98417"/>
                  <a:gd name="connsiteX8" fmla="*/ 1056 w 142460"/>
                  <a:gd name="connsiteY8" fmla="*/ 29253 h 9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60" h="98417">
                    <a:moveTo>
                      <a:pt x="1056" y="29253"/>
                    </a:moveTo>
                    <a:cubicBezTo>
                      <a:pt x="-240" y="39464"/>
                      <a:pt x="-159" y="49998"/>
                      <a:pt x="327" y="60371"/>
                    </a:cubicBezTo>
                    <a:cubicBezTo>
                      <a:pt x="1542" y="85896"/>
                      <a:pt x="13941" y="97889"/>
                      <a:pt x="39628" y="98214"/>
                    </a:cubicBezTo>
                    <a:cubicBezTo>
                      <a:pt x="72285" y="98619"/>
                      <a:pt x="104942" y="98295"/>
                      <a:pt x="137599" y="98295"/>
                    </a:cubicBezTo>
                    <a:cubicBezTo>
                      <a:pt x="139220" y="98295"/>
                      <a:pt x="140840" y="98295"/>
                      <a:pt x="142461" y="98295"/>
                    </a:cubicBezTo>
                    <a:cubicBezTo>
                      <a:pt x="137437" y="90272"/>
                      <a:pt x="132332" y="82331"/>
                      <a:pt x="127632" y="74065"/>
                    </a:cubicBezTo>
                    <a:cubicBezTo>
                      <a:pt x="89627" y="56886"/>
                      <a:pt x="57699" y="34359"/>
                      <a:pt x="30958" y="6159"/>
                    </a:cubicBezTo>
                    <a:cubicBezTo>
                      <a:pt x="29013" y="4133"/>
                      <a:pt x="27230" y="2026"/>
                      <a:pt x="25366" y="0"/>
                    </a:cubicBezTo>
                    <a:cubicBezTo>
                      <a:pt x="11428" y="2917"/>
                      <a:pt x="3001" y="13452"/>
                      <a:pt x="1056" y="29253"/>
                    </a:cubicBezTo>
                    <a:close/>
                  </a:path>
                </a:pathLst>
              </a:custGeom>
              <a:noFill/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CD9012-C1D9-481A-961C-65BC77D8489D}"/>
                  </a:ext>
                </a:extLst>
              </p:cNvPr>
              <p:cNvSpPr/>
              <p:nvPr/>
            </p:nvSpPr>
            <p:spPr>
              <a:xfrm>
                <a:off x="5656481" y="4310274"/>
                <a:ext cx="38653" cy="124306"/>
              </a:xfrm>
              <a:custGeom>
                <a:avLst/>
                <a:gdLst>
                  <a:gd name="connsiteX0" fmla="*/ 38653 w 38653"/>
                  <a:gd name="connsiteY0" fmla="*/ 124307 h 124306"/>
                  <a:gd name="connsiteX1" fmla="*/ 0 w 38653"/>
                  <a:gd name="connsiteY1" fmla="*/ 0 h 124306"/>
                  <a:gd name="connsiteX2" fmla="*/ 38653 w 38653"/>
                  <a:gd name="connsiteY2" fmla="*/ 124307 h 12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53" h="124306">
                    <a:moveTo>
                      <a:pt x="38653" y="124307"/>
                    </a:moveTo>
                    <a:cubicBezTo>
                      <a:pt x="29172" y="81520"/>
                      <a:pt x="16450" y="39950"/>
                      <a:pt x="0" y="0"/>
                    </a:cubicBezTo>
                    <a:cubicBezTo>
                      <a:pt x="16450" y="39950"/>
                      <a:pt x="29172" y="81520"/>
                      <a:pt x="38653" y="124307"/>
                    </a:cubicBezTo>
                    <a:close/>
                  </a:path>
                </a:pathLst>
              </a:custGeom>
              <a:noFill/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2E03C26-CB62-495C-99BD-6D78F1085685}"/>
                  </a:ext>
                </a:extLst>
              </p:cNvPr>
              <p:cNvSpPr/>
              <p:nvPr/>
            </p:nvSpPr>
            <p:spPr>
              <a:xfrm>
                <a:off x="5618395" y="4232481"/>
                <a:ext cx="20339" cy="38329"/>
              </a:xfrm>
              <a:custGeom>
                <a:avLst/>
                <a:gdLst>
                  <a:gd name="connsiteX0" fmla="*/ 20340 w 20339"/>
                  <a:gd name="connsiteY0" fmla="*/ 38329 h 38329"/>
                  <a:gd name="connsiteX1" fmla="*/ 0 w 20339"/>
                  <a:gd name="connsiteY1" fmla="*/ 0 h 38329"/>
                  <a:gd name="connsiteX2" fmla="*/ 20340 w 20339"/>
                  <a:gd name="connsiteY2" fmla="*/ 38329 h 3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39" h="38329">
                    <a:moveTo>
                      <a:pt x="20340" y="38329"/>
                    </a:moveTo>
                    <a:cubicBezTo>
                      <a:pt x="14019" y="25364"/>
                      <a:pt x="7212" y="12560"/>
                      <a:pt x="0" y="0"/>
                    </a:cubicBezTo>
                    <a:cubicBezTo>
                      <a:pt x="7293" y="12560"/>
                      <a:pt x="14019" y="25364"/>
                      <a:pt x="20340" y="38329"/>
                    </a:cubicBezTo>
                    <a:close/>
                  </a:path>
                </a:pathLst>
              </a:custGeom>
              <a:noFill/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1A98ADE-78B0-4236-BC8A-5D3206C2C1FB}"/>
                  </a:ext>
                </a:extLst>
              </p:cNvPr>
              <p:cNvSpPr/>
              <p:nvPr/>
            </p:nvSpPr>
            <p:spPr>
              <a:xfrm>
                <a:off x="5695053" y="4434499"/>
                <a:ext cx="8427" cy="43272"/>
              </a:xfrm>
              <a:custGeom>
                <a:avLst/>
                <a:gdLst>
                  <a:gd name="connsiteX0" fmla="*/ 8427 w 8427"/>
                  <a:gd name="connsiteY0" fmla="*/ 43272 h 43272"/>
                  <a:gd name="connsiteX1" fmla="*/ 0 w 8427"/>
                  <a:gd name="connsiteY1" fmla="*/ 0 h 43272"/>
                  <a:gd name="connsiteX2" fmla="*/ 8427 w 8427"/>
                  <a:gd name="connsiteY2" fmla="*/ 43272 h 4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7" h="43272">
                    <a:moveTo>
                      <a:pt x="8427" y="43272"/>
                    </a:moveTo>
                    <a:cubicBezTo>
                      <a:pt x="5996" y="28686"/>
                      <a:pt x="3160" y="14343"/>
                      <a:pt x="0" y="0"/>
                    </a:cubicBezTo>
                    <a:cubicBezTo>
                      <a:pt x="3241" y="14343"/>
                      <a:pt x="5996" y="28767"/>
                      <a:pt x="8427" y="43272"/>
                    </a:cubicBezTo>
                    <a:close/>
                  </a:path>
                </a:pathLst>
              </a:custGeom>
              <a:noFill/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C316590-0C95-4027-8551-55CCAF772E94}"/>
                  </a:ext>
                </a:extLst>
              </p:cNvPr>
              <p:cNvSpPr/>
              <p:nvPr/>
            </p:nvSpPr>
            <p:spPr>
              <a:xfrm>
                <a:off x="3339387" y="2073809"/>
                <a:ext cx="2400114" cy="1869136"/>
              </a:xfrm>
              <a:custGeom>
                <a:avLst/>
                <a:gdLst>
                  <a:gd name="connsiteX0" fmla="*/ 1089344 w 2400114"/>
                  <a:gd name="connsiteY0" fmla="*/ 1638027 h 1869136"/>
                  <a:gd name="connsiteX1" fmla="*/ 1018034 w 2400114"/>
                  <a:gd name="connsiteY1" fmla="*/ 1490545 h 1869136"/>
                  <a:gd name="connsiteX2" fmla="*/ 191160 w 2400114"/>
                  <a:gd name="connsiteY2" fmla="*/ 1490545 h 1869136"/>
                  <a:gd name="connsiteX3" fmla="*/ 146105 w 2400114"/>
                  <a:gd name="connsiteY3" fmla="*/ 1445328 h 1869136"/>
                  <a:gd name="connsiteX4" fmla="*/ 146105 w 2400114"/>
                  <a:gd name="connsiteY4" fmla="*/ 189539 h 1869136"/>
                  <a:gd name="connsiteX5" fmla="*/ 189944 w 2400114"/>
                  <a:gd name="connsiteY5" fmla="*/ 145294 h 1869136"/>
                  <a:gd name="connsiteX6" fmla="*/ 2213128 w 2400114"/>
                  <a:gd name="connsiteY6" fmla="*/ 145294 h 1869136"/>
                  <a:gd name="connsiteX7" fmla="*/ 2257616 w 2400114"/>
                  <a:gd name="connsiteY7" fmla="*/ 189701 h 1869136"/>
                  <a:gd name="connsiteX8" fmla="*/ 2257616 w 2400114"/>
                  <a:gd name="connsiteY8" fmla="*/ 1032458 h 1869136"/>
                  <a:gd name="connsiteX9" fmla="*/ 2285086 w 2400114"/>
                  <a:gd name="connsiteY9" fmla="*/ 1181318 h 1869136"/>
                  <a:gd name="connsiteX10" fmla="*/ 2285653 w 2400114"/>
                  <a:gd name="connsiteY10" fmla="*/ 1185532 h 1869136"/>
                  <a:gd name="connsiteX11" fmla="*/ 2304858 w 2400114"/>
                  <a:gd name="connsiteY11" fmla="*/ 1611772 h 1869136"/>
                  <a:gd name="connsiteX12" fmla="*/ 2179904 w 2400114"/>
                  <a:gd name="connsiteY12" fmla="*/ 1717360 h 1869136"/>
                  <a:gd name="connsiteX13" fmla="*/ 2145059 w 2400114"/>
                  <a:gd name="connsiteY13" fmla="*/ 1770680 h 1869136"/>
                  <a:gd name="connsiteX14" fmla="*/ 2270743 w 2400114"/>
                  <a:gd name="connsiteY14" fmla="*/ 1866625 h 1869136"/>
                  <a:gd name="connsiteX15" fmla="*/ 2399912 w 2400114"/>
                  <a:gd name="connsiteY15" fmla="*/ 1716225 h 1869136"/>
                  <a:gd name="connsiteX16" fmla="*/ 2399831 w 2400114"/>
                  <a:gd name="connsiteY16" fmla="*/ 172522 h 1869136"/>
                  <a:gd name="connsiteX17" fmla="*/ 2226255 w 2400114"/>
                  <a:gd name="connsiteY17" fmla="*/ 162 h 1869136"/>
                  <a:gd name="connsiteX18" fmla="*/ 176088 w 2400114"/>
                  <a:gd name="connsiteY18" fmla="*/ 81 h 1869136"/>
                  <a:gd name="connsiteX19" fmla="*/ 145051 w 2400114"/>
                  <a:gd name="connsiteY19" fmla="*/ 2188 h 1869136"/>
                  <a:gd name="connsiteX20" fmla="*/ 81 w 2400114"/>
                  <a:gd name="connsiteY20" fmla="*/ 181355 h 1869136"/>
                  <a:gd name="connsiteX21" fmla="*/ 0 w 2400114"/>
                  <a:gd name="connsiteY21" fmla="*/ 1704961 h 1869136"/>
                  <a:gd name="connsiteX22" fmla="*/ 164824 w 2400114"/>
                  <a:gd name="connsiteY22" fmla="*/ 1869137 h 1869136"/>
                  <a:gd name="connsiteX23" fmla="*/ 1111223 w 2400114"/>
                  <a:gd name="connsiteY23" fmla="*/ 1869137 h 1869136"/>
                  <a:gd name="connsiteX24" fmla="*/ 1233018 w 2400114"/>
                  <a:gd name="connsiteY24" fmla="*/ 1775623 h 1869136"/>
                  <a:gd name="connsiteX25" fmla="*/ 1206520 w 2400114"/>
                  <a:gd name="connsiteY25" fmla="*/ 1736403 h 1869136"/>
                  <a:gd name="connsiteX26" fmla="*/ 1201658 w 2400114"/>
                  <a:gd name="connsiteY26" fmla="*/ 1736403 h 186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00114" h="1869136">
                    <a:moveTo>
                      <a:pt x="1089344" y="1638027"/>
                    </a:moveTo>
                    <a:cubicBezTo>
                      <a:pt x="1053446" y="1597834"/>
                      <a:pt x="1029946" y="1549295"/>
                      <a:pt x="1018034" y="1490545"/>
                    </a:cubicBezTo>
                    <a:cubicBezTo>
                      <a:pt x="742436" y="1490545"/>
                      <a:pt x="466758" y="1490545"/>
                      <a:pt x="191160" y="1490545"/>
                    </a:cubicBezTo>
                    <a:cubicBezTo>
                      <a:pt x="152182" y="1490545"/>
                      <a:pt x="146105" y="1484467"/>
                      <a:pt x="146105" y="1445328"/>
                    </a:cubicBezTo>
                    <a:cubicBezTo>
                      <a:pt x="146105" y="1026704"/>
                      <a:pt x="146105" y="608081"/>
                      <a:pt x="146105" y="189539"/>
                    </a:cubicBezTo>
                    <a:cubicBezTo>
                      <a:pt x="146105" y="151129"/>
                      <a:pt x="151858" y="145294"/>
                      <a:pt x="189944" y="145294"/>
                    </a:cubicBezTo>
                    <a:cubicBezTo>
                      <a:pt x="864312" y="145294"/>
                      <a:pt x="1538679" y="145294"/>
                      <a:pt x="2213128" y="145294"/>
                    </a:cubicBezTo>
                    <a:cubicBezTo>
                      <a:pt x="2249674" y="145294"/>
                      <a:pt x="2257616" y="153317"/>
                      <a:pt x="2257616" y="189701"/>
                    </a:cubicBezTo>
                    <a:cubicBezTo>
                      <a:pt x="2257616" y="470647"/>
                      <a:pt x="2257616" y="751593"/>
                      <a:pt x="2257616" y="1032458"/>
                    </a:cubicBezTo>
                    <a:cubicBezTo>
                      <a:pt x="2271797" y="1083915"/>
                      <a:pt x="2278603" y="1133427"/>
                      <a:pt x="2285086" y="1181318"/>
                    </a:cubicBezTo>
                    <a:cubicBezTo>
                      <a:pt x="2285248" y="1182695"/>
                      <a:pt x="2285491" y="1184154"/>
                      <a:pt x="2285653" y="1185532"/>
                    </a:cubicBezTo>
                    <a:cubicBezTo>
                      <a:pt x="2385650" y="1302626"/>
                      <a:pt x="2397400" y="1475472"/>
                      <a:pt x="2304858" y="1611772"/>
                    </a:cubicBezTo>
                    <a:cubicBezTo>
                      <a:pt x="2266124" y="1668739"/>
                      <a:pt x="2220745" y="1700262"/>
                      <a:pt x="2179904" y="1717360"/>
                    </a:cubicBezTo>
                    <a:cubicBezTo>
                      <a:pt x="2169126" y="1735754"/>
                      <a:pt x="2157457" y="1753501"/>
                      <a:pt x="2145059" y="1770680"/>
                    </a:cubicBezTo>
                    <a:cubicBezTo>
                      <a:pt x="2189790" y="1798556"/>
                      <a:pt x="2231684" y="1830646"/>
                      <a:pt x="2270743" y="1866625"/>
                    </a:cubicBezTo>
                    <a:cubicBezTo>
                      <a:pt x="2345214" y="1853902"/>
                      <a:pt x="2399912" y="1792965"/>
                      <a:pt x="2399912" y="1716225"/>
                    </a:cubicBezTo>
                    <a:cubicBezTo>
                      <a:pt x="2400155" y="1201657"/>
                      <a:pt x="2400236" y="687090"/>
                      <a:pt x="2399831" y="172522"/>
                    </a:cubicBezTo>
                    <a:cubicBezTo>
                      <a:pt x="2399750" y="76415"/>
                      <a:pt x="2322281" y="162"/>
                      <a:pt x="2226255" y="162"/>
                    </a:cubicBezTo>
                    <a:cubicBezTo>
                      <a:pt x="1542812" y="-81"/>
                      <a:pt x="859450" y="0"/>
                      <a:pt x="176088" y="81"/>
                    </a:cubicBezTo>
                    <a:cubicBezTo>
                      <a:pt x="165715" y="81"/>
                      <a:pt x="155181" y="243"/>
                      <a:pt x="145051" y="2188"/>
                    </a:cubicBezTo>
                    <a:cubicBezTo>
                      <a:pt x="56481" y="19043"/>
                      <a:pt x="81" y="88652"/>
                      <a:pt x="81" y="181355"/>
                    </a:cubicBezTo>
                    <a:cubicBezTo>
                      <a:pt x="0" y="689278"/>
                      <a:pt x="0" y="1197120"/>
                      <a:pt x="0" y="1704961"/>
                    </a:cubicBezTo>
                    <a:cubicBezTo>
                      <a:pt x="0" y="1804634"/>
                      <a:pt x="64665" y="1869056"/>
                      <a:pt x="164824" y="1869137"/>
                    </a:cubicBezTo>
                    <a:cubicBezTo>
                      <a:pt x="480290" y="1869137"/>
                      <a:pt x="795757" y="1869137"/>
                      <a:pt x="1111223" y="1869137"/>
                    </a:cubicBezTo>
                    <a:cubicBezTo>
                      <a:pt x="1148337" y="1835103"/>
                      <a:pt x="1188854" y="1803904"/>
                      <a:pt x="1233018" y="1775623"/>
                    </a:cubicBezTo>
                    <a:cubicBezTo>
                      <a:pt x="1223699" y="1762982"/>
                      <a:pt x="1214947" y="1749854"/>
                      <a:pt x="1206520" y="1736403"/>
                    </a:cubicBezTo>
                    <a:cubicBezTo>
                      <a:pt x="1204899" y="1736403"/>
                      <a:pt x="1203278" y="1736403"/>
                      <a:pt x="1201658" y="1736403"/>
                    </a:cubicBezTo>
                  </a:path>
                </a:pathLst>
              </a:custGeom>
              <a:solidFill>
                <a:srgbClr val="C61D23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14E430F-D34E-4091-8FC7-F96AF377C47E}"/>
                  </a:ext>
                </a:extLst>
              </p:cNvPr>
              <p:cNvSpPr/>
              <p:nvPr/>
            </p:nvSpPr>
            <p:spPr>
              <a:xfrm>
                <a:off x="5705345" y="4501272"/>
                <a:ext cx="273" cy="9724"/>
              </a:xfrm>
              <a:custGeom>
                <a:avLst/>
                <a:gdLst>
                  <a:gd name="connsiteX0" fmla="*/ 243 w 273"/>
                  <a:gd name="connsiteY0" fmla="*/ 0 h 9724"/>
                  <a:gd name="connsiteX1" fmla="*/ 0 w 273"/>
                  <a:gd name="connsiteY1" fmla="*/ 9724 h 9724"/>
                  <a:gd name="connsiteX2" fmla="*/ 243 w 273"/>
                  <a:gd name="connsiteY2" fmla="*/ 0 h 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" h="9724">
                    <a:moveTo>
                      <a:pt x="243" y="0"/>
                    </a:moveTo>
                    <a:cubicBezTo>
                      <a:pt x="324" y="3160"/>
                      <a:pt x="243" y="6402"/>
                      <a:pt x="0" y="9724"/>
                    </a:cubicBezTo>
                    <a:cubicBezTo>
                      <a:pt x="243" y="6483"/>
                      <a:pt x="324" y="316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5FFF6B1-805D-4686-A271-92306426328D}"/>
                  </a:ext>
                </a:extLst>
              </p:cNvPr>
              <p:cNvSpPr/>
              <p:nvPr/>
            </p:nvSpPr>
            <p:spPr>
              <a:xfrm>
                <a:off x="5693108" y="4532632"/>
                <a:ext cx="6725" cy="8427"/>
              </a:xfrm>
              <a:custGeom>
                <a:avLst/>
                <a:gdLst>
                  <a:gd name="connsiteX0" fmla="*/ 0 w 6725"/>
                  <a:gd name="connsiteY0" fmla="*/ 8428 h 8427"/>
                  <a:gd name="connsiteX1" fmla="*/ 4376 w 6725"/>
                  <a:gd name="connsiteY1" fmla="*/ 2998 h 8427"/>
                  <a:gd name="connsiteX2" fmla="*/ 6726 w 6725"/>
                  <a:gd name="connsiteY2" fmla="*/ 0 h 8427"/>
                  <a:gd name="connsiteX3" fmla="*/ 4376 w 6725"/>
                  <a:gd name="connsiteY3" fmla="*/ 2998 h 8427"/>
                  <a:gd name="connsiteX4" fmla="*/ 0 w 6725"/>
                  <a:gd name="connsiteY4" fmla="*/ 8428 h 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5" h="8427">
                    <a:moveTo>
                      <a:pt x="0" y="8428"/>
                    </a:moveTo>
                    <a:cubicBezTo>
                      <a:pt x="1459" y="6726"/>
                      <a:pt x="2917" y="4943"/>
                      <a:pt x="4376" y="2998"/>
                    </a:cubicBezTo>
                    <a:cubicBezTo>
                      <a:pt x="5267" y="2107"/>
                      <a:pt x="5997" y="1053"/>
                      <a:pt x="6726" y="0"/>
                    </a:cubicBezTo>
                    <a:cubicBezTo>
                      <a:pt x="5997" y="1135"/>
                      <a:pt x="5267" y="2107"/>
                      <a:pt x="4376" y="2998"/>
                    </a:cubicBezTo>
                    <a:cubicBezTo>
                      <a:pt x="2917" y="4943"/>
                      <a:pt x="1459" y="6726"/>
                      <a:pt x="0" y="84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A0549F6-1E53-4DDE-B39F-F0600883B628}"/>
                  </a:ext>
                </a:extLst>
              </p:cNvPr>
              <p:cNvSpPr/>
              <p:nvPr/>
            </p:nvSpPr>
            <p:spPr>
              <a:xfrm>
                <a:off x="5699753" y="4524934"/>
                <a:ext cx="3322" cy="7698"/>
              </a:xfrm>
              <a:custGeom>
                <a:avLst/>
                <a:gdLst>
                  <a:gd name="connsiteX0" fmla="*/ 3322 w 3322"/>
                  <a:gd name="connsiteY0" fmla="*/ 0 h 7698"/>
                  <a:gd name="connsiteX1" fmla="*/ 0 w 3322"/>
                  <a:gd name="connsiteY1" fmla="*/ 7698 h 7698"/>
                  <a:gd name="connsiteX2" fmla="*/ 3322 w 3322"/>
                  <a:gd name="connsiteY2" fmla="*/ 0 h 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2" h="7698">
                    <a:moveTo>
                      <a:pt x="3322" y="0"/>
                    </a:moveTo>
                    <a:cubicBezTo>
                      <a:pt x="2512" y="2836"/>
                      <a:pt x="1378" y="5429"/>
                      <a:pt x="0" y="7698"/>
                    </a:cubicBezTo>
                    <a:cubicBezTo>
                      <a:pt x="1459" y="5429"/>
                      <a:pt x="2512" y="2836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aphic 25">
              <a:extLst>
                <a:ext uri="{FF2B5EF4-FFF2-40B4-BE49-F238E27FC236}">
                  <a16:creationId xmlns:a16="http://schemas.microsoft.com/office/drawing/2014/main" id="{8EF1FC45-3773-488F-91EE-F538AF2D0075}"/>
                </a:ext>
              </a:extLst>
            </p:cNvPr>
            <p:cNvGrpSpPr/>
            <p:nvPr/>
          </p:nvGrpSpPr>
          <p:grpSpPr>
            <a:xfrm>
              <a:off x="4359969" y="2887528"/>
              <a:ext cx="1346446" cy="1679867"/>
              <a:chOff x="4359969" y="2887528"/>
              <a:chExt cx="1346446" cy="167986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2828B4-75F3-4FB6-AD1A-B718E1B40F40}"/>
                  </a:ext>
                </a:extLst>
              </p:cNvPr>
              <p:cNvSpPr/>
              <p:nvPr/>
            </p:nvSpPr>
            <p:spPr>
              <a:xfrm>
                <a:off x="4527096" y="2887528"/>
                <a:ext cx="1002364" cy="1023720"/>
              </a:xfrm>
              <a:custGeom>
                <a:avLst/>
                <a:gdLst>
                  <a:gd name="connsiteX0" fmla="*/ 931175 w 1002364"/>
                  <a:gd name="connsiteY0" fmla="*/ 458600 h 1023720"/>
                  <a:gd name="connsiteX1" fmla="*/ 896736 w 1002364"/>
                  <a:gd name="connsiteY1" fmla="*/ 258931 h 1023720"/>
                  <a:gd name="connsiteX2" fmla="*/ 612549 w 1002364"/>
                  <a:gd name="connsiteY2" fmla="*/ 9103 h 1023720"/>
                  <a:gd name="connsiteX3" fmla="*/ 454694 w 1002364"/>
                  <a:gd name="connsiteY3" fmla="*/ 1810 h 1023720"/>
                  <a:gd name="connsiteX4" fmla="*/ 140200 w 1002364"/>
                  <a:gd name="connsiteY4" fmla="*/ 214930 h 1023720"/>
                  <a:gd name="connsiteX5" fmla="*/ 106489 w 1002364"/>
                  <a:gd name="connsiteY5" fmla="*/ 330971 h 1023720"/>
                  <a:gd name="connsiteX6" fmla="*/ 92876 w 1002364"/>
                  <a:gd name="connsiteY6" fmla="*/ 450415 h 1023720"/>
                  <a:gd name="connsiteX7" fmla="*/ 2198 w 1002364"/>
                  <a:gd name="connsiteY7" fmla="*/ 618481 h 1023720"/>
                  <a:gd name="connsiteX8" fmla="*/ 129017 w 1002364"/>
                  <a:gd name="connsiteY8" fmla="*/ 752187 h 1023720"/>
                  <a:gd name="connsiteX9" fmla="*/ 149681 w 1002364"/>
                  <a:gd name="connsiteY9" fmla="*/ 792299 h 1023720"/>
                  <a:gd name="connsiteX10" fmla="*/ 255106 w 1002364"/>
                  <a:gd name="connsiteY10" fmla="*/ 927950 h 1023720"/>
                  <a:gd name="connsiteX11" fmla="*/ 758086 w 1002364"/>
                  <a:gd name="connsiteY11" fmla="*/ 916120 h 1023720"/>
                  <a:gd name="connsiteX12" fmla="*/ 858488 w 1002364"/>
                  <a:gd name="connsiteY12" fmla="*/ 776741 h 1023720"/>
                  <a:gd name="connsiteX13" fmla="*/ 898924 w 1002364"/>
                  <a:gd name="connsiteY13" fmla="*/ 745137 h 1023720"/>
                  <a:gd name="connsiteX14" fmla="*/ 970315 w 1002364"/>
                  <a:gd name="connsiteY14" fmla="*/ 697813 h 1023720"/>
                  <a:gd name="connsiteX15" fmla="*/ 931175 w 1002364"/>
                  <a:gd name="connsiteY15" fmla="*/ 458600 h 102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2364" h="1023720">
                    <a:moveTo>
                      <a:pt x="931175" y="458600"/>
                    </a:moveTo>
                    <a:cubicBezTo>
                      <a:pt x="919263" y="386885"/>
                      <a:pt x="914888" y="320842"/>
                      <a:pt x="896736" y="258931"/>
                    </a:cubicBezTo>
                    <a:cubicBezTo>
                      <a:pt x="855408" y="117608"/>
                      <a:pt x="758572" y="32360"/>
                      <a:pt x="612549" y="9103"/>
                    </a:cubicBezTo>
                    <a:cubicBezTo>
                      <a:pt x="560768" y="837"/>
                      <a:pt x="506799" y="-2323"/>
                      <a:pt x="454694" y="1810"/>
                    </a:cubicBezTo>
                    <a:cubicBezTo>
                      <a:pt x="310858" y="13236"/>
                      <a:pt x="199031" y="77334"/>
                      <a:pt x="140200" y="214930"/>
                    </a:cubicBezTo>
                    <a:cubicBezTo>
                      <a:pt x="124479" y="251719"/>
                      <a:pt x="114269" y="291507"/>
                      <a:pt x="106489" y="330971"/>
                    </a:cubicBezTo>
                    <a:cubicBezTo>
                      <a:pt x="98710" y="370354"/>
                      <a:pt x="97170" y="410871"/>
                      <a:pt x="92876" y="450415"/>
                    </a:cubicBezTo>
                    <a:cubicBezTo>
                      <a:pt x="15083" y="485665"/>
                      <a:pt x="-7769" y="528452"/>
                      <a:pt x="2198" y="618481"/>
                    </a:cubicBezTo>
                    <a:cubicBezTo>
                      <a:pt x="10950" y="697246"/>
                      <a:pt x="45390" y="734036"/>
                      <a:pt x="129017" y="752187"/>
                    </a:cubicBezTo>
                    <a:cubicBezTo>
                      <a:pt x="135500" y="764829"/>
                      <a:pt x="142550" y="778604"/>
                      <a:pt x="149681" y="792299"/>
                    </a:cubicBezTo>
                    <a:cubicBezTo>
                      <a:pt x="176665" y="843837"/>
                      <a:pt x="211186" y="889621"/>
                      <a:pt x="255106" y="927950"/>
                    </a:cubicBezTo>
                    <a:cubicBezTo>
                      <a:pt x="406316" y="1060036"/>
                      <a:pt x="613035" y="1054931"/>
                      <a:pt x="758086" y="916120"/>
                    </a:cubicBezTo>
                    <a:cubicBezTo>
                      <a:pt x="800224" y="875765"/>
                      <a:pt x="833529" y="829089"/>
                      <a:pt x="858488" y="776741"/>
                    </a:cubicBezTo>
                    <a:cubicBezTo>
                      <a:pt x="867077" y="758751"/>
                      <a:pt x="875748" y="746434"/>
                      <a:pt x="898924" y="745137"/>
                    </a:cubicBezTo>
                    <a:cubicBezTo>
                      <a:pt x="930365" y="743354"/>
                      <a:pt x="953055" y="723258"/>
                      <a:pt x="970315" y="697813"/>
                    </a:cubicBezTo>
                    <a:cubicBezTo>
                      <a:pt x="1025742" y="616212"/>
                      <a:pt x="1007105" y="512002"/>
                      <a:pt x="931175" y="458600"/>
                    </a:cubicBezTo>
                    <a:close/>
                  </a:path>
                </a:pathLst>
              </a:custGeom>
              <a:solidFill>
                <a:srgbClr val="999999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22B4B56-7258-4B1D-BB88-C3ADFD297C1E}"/>
                  </a:ext>
                </a:extLst>
              </p:cNvPr>
              <p:cNvSpPr/>
              <p:nvPr/>
            </p:nvSpPr>
            <p:spPr>
              <a:xfrm>
                <a:off x="4359969" y="3948213"/>
                <a:ext cx="1346446" cy="619183"/>
              </a:xfrm>
              <a:custGeom>
                <a:avLst/>
                <a:gdLst>
                  <a:gd name="connsiteX0" fmla="*/ 1344322 w 1346446"/>
                  <a:gd name="connsiteY0" fmla="*/ 529559 h 619183"/>
                  <a:gd name="connsiteX1" fmla="*/ 1210454 w 1346446"/>
                  <a:gd name="connsiteY1" fmla="*/ 211094 h 619183"/>
                  <a:gd name="connsiteX2" fmla="*/ 939961 w 1346446"/>
                  <a:gd name="connsiteY2" fmla="*/ 0 h 619183"/>
                  <a:gd name="connsiteX3" fmla="*/ 398490 w 1346446"/>
                  <a:gd name="connsiteY3" fmla="*/ 1702 h 619183"/>
                  <a:gd name="connsiteX4" fmla="*/ 21519 w 1346446"/>
                  <a:gd name="connsiteY4" fmla="*/ 439935 h 619183"/>
                  <a:gd name="connsiteX5" fmla="*/ 369 w 1346446"/>
                  <a:gd name="connsiteY5" fmla="*/ 563756 h 619183"/>
                  <a:gd name="connsiteX6" fmla="*/ 49394 w 1346446"/>
                  <a:gd name="connsiteY6" fmla="*/ 618292 h 619183"/>
                  <a:gd name="connsiteX7" fmla="*/ 77432 w 1346446"/>
                  <a:gd name="connsiteY7" fmla="*/ 619021 h 619183"/>
                  <a:gd name="connsiteX8" fmla="*/ 1250404 w 1346446"/>
                  <a:gd name="connsiteY8" fmla="*/ 619183 h 619183"/>
                  <a:gd name="connsiteX9" fmla="*/ 1338326 w 1346446"/>
                  <a:gd name="connsiteY9" fmla="*/ 587337 h 619183"/>
                  <a:gd name="connsiteX10" fmla="*/ 1344322 w 1346446"/>
                  <a:gd name="connsiteY10" fmla="*/ 529559 h 61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446" h="619183">
                    <a:moveTo>
                      <a:pt x="1344322" y="529559"/>
                    </a:moveTo>
                    <a:cubicBezTo>
                      <a:pt x="1324712" y="413194"/>
                      <a:pt x="1283141" y="305337"/>
                      <a:pt x="1210454" y="211094"/>
                    </a:cubicBezTo>
                    <a:cubicBezTo>
                      <a:pt x="1138090" y="117419"/>
                      <a:pt x="1048547" y="46433"/>
                      <a:pt x="939961" y="0"/>
                    </a:cubicBezTo>
                    <a:cubicBezTo>
                      <a:pt x="655126" y="140108"/>
                      <a:pt x="398490" y="1702"/>
                      <a:pt x="398490" y="1702"/>
                    </a:cubicBezTo>
                    <a:cubicBezTo>
                      <a:pt x="206034" y="94162"/>
                      <a:pt x="79863" y="238484"/>
                      <a:pt x="21519" y="439935"/>
                    </a:cubicBezTo>
                    <a:cubicBezTo>
                      <a:pt x="9931" y="479966"/>
                      <a:pt x="3934" y="522185"/>
                      <a:pt x="369" y="563756"/>
                    </a:cubicBezTo>
                    <a:cubicBezTo>
                      <a:pt x="-2711" y="599735"/>
                      <a:pt x="13496" y="614564"/>
                      <a:pt x="49394" y="618292"/>
                    </a:cubicBezTo>
                    <a:cubicBezTo>
                      <a:pt x="58632" y="619264"/>
                      <a:pt x="68032" y="619021"/>
                      <a:pt x="77432" y="619021"/>
                    </a:cubicBezTo>
                    <a:cubicBezTo>
                      <a:pt x="468423" y="619021"/>
                      <a:pt x="859413" y="618940"/>
                      <a:pt x="1250404" y="619183"/>
                    </a:cubicBezTo>
                    <a:cubicBezTo>
                      <a:pt x="1283871" y="619183"/>
                      <a:pt x="1315636" y="618373"/>
                      <a:pt x="1338326" y="587337"/>
                    </a:cubicBezTo>
                    <a:cubicBezTo>
                      <a:pt x="1351940" y="572993"/>
                      <a:pt x="1344322" y="529559"/>
                      <a:pt x="1344322" y="529559"/>
                    </a:cubicBezTo>
                    <a:close/>
                  </a:path>
                </a:pathLst>
              </a:custGeom>
              <a:solidFill>
                <a:srgbClr val="149B8D"/>
              </a:solidFill>
              <a:ln w="80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DFD85E0-A423-4A8F-AE4C-5386A19B732C}"/>
                </a:ext>
              </a:extLst>
            </p:cNvPr>
            <p:cNvSpPr/>
            <p:nvPr/>
          </p:nvSpPr>
          <p:spPr>
            <a:xfrm>
              <a:off x="3958611" y="4051531"/>
              <a:ext cx="403104" cy="244156"/>
            </a:xfrm>
            <a:custGeom>
              <a:avLst/>
              <a:gdLst>
                <a:gd name="connsiteX0" fmla="*/ 403104 w 403104"/>
                <a:gd name="connsiteY0" fmla="*/ 0 h 244156"/>
                <a:gd name="connsiteX1" fmla="*/ 290386 w 403104"/>
                <a:gd name="connsiteY1" fmla="*/ 162 h 244156"/>
                <a:gd name="connsiteX2" fmla="*/ 266562 w 403104"/>
                <a:gd name="connsiteY2" fmla="*/ 12074 h 244156"/>
                <a:gd name="connsiteX3" fmla="*/ 204732 w 403104"/>
                <a:gd name="connsiteY3" fmla="*/ 62558 h 244156"/>
                <a:gd name="connsiteX4" fmla="*/ 64381 w 403104"/>
                <a:gd name="connsiteY4" fmla="*/ 109639 h 244156"/>
                <a:gd name="connsiteX5" fmla="*/ 364 w 403104"/>
                <a:gd name="connsiteY5" fmla="*/ 185082 h 244156"/>
                <a:gd name="connsiteX6" fmla="*/ 77833 w 403104"/>
                <a:gd name="connsiteY6" fmla="*/ 244156 h 244156"/>
                <a:gd name="connsiteX7" fmla="*/ 223370 w 403104"/>
                <a:gd name="connsiteY7" fmla="*/ 244156 h 244156"/>
                <a:gd name="connsiteX8" fmla="*/ 403104 w 403104"/>
                <a:gd name="connsiteY8" fmla="*/ 0 h 24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4" h="244156">
                  <a:moveTo>
                    <a:pt x="403104" y="0"/>
                  </a:moveTo>
                  <a:cubicBezTo>
                    <a:pt x="365504" y="81"/>
                    <a:pt x="327904" y="81"/>
                    <a:pt x="290386" y="162"/>
                  </a:cubicBezTo>
                  <a:cubicBezTo>
                    <a:pt x="282363" y="162"/>
                    <a:pt x="273450" y="6645"/>
                    <a:pt x="266562" y="12074"/>
                  </a:cubicBezTo>
                  <a:cubicBezTo>
                    <a:pt x="245655" y="28524"/>
                    <a:pt x="226936" y="48134"/>
                    <a:pt x="204732" y="62558"/>
                  </a:cubicBezTo>
                  <a:cubicBezTo>
                    <a:pt x="162351" y="90110"/>
                    <a:pt x="113569" y="100726"/>
                    <a:pt x="64381" y="109639"/>
                  </a:cubicBezTo>
                  <a:cubicBezTo>
                    <a:pt x="18435" y="117986"/>
                    <a:pt x="-3121" y="143917"/>
                    <a:pt x="364" y="185082"/>
                  </a:cubicBezTo>
                  <a:cubicBezTo>
                    <a:pt x="3605" y="222601"/>
                    <a:pt x="31805" y="244156"/>
                    <a:pt x="77833" y="244156"/>
                  </a:cubicBezTo>
                  <a:cubicBezTo>
                    <a:pt x="126372" y="244156"/>
                    <a:pt x="174831" y="244156"/>
                    <a:pt x="223370" y="244156"/>
                  </a:cubicBezTo>
                  <a:cubicBezTo>
                    <a:pt x="275232" y="153155"/>
                    <a:pt x="340708" y="69608"/>
                    <a:pt x="403104" y="0"/>
                  </a:cubicBezTo>
                  <a:close/>
                </a:path>
              </a:pathLst>
            </a:custGeom>
            <a:solidFill>
              <a:srgbClr val="999999"/>
            </a:solidFill>
            <a:ln w="80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15">
            <a:extLst>
              <a:ext uri="{FF2B5EF4-FFF2-40B4-BE49-F238E27FC236}">
                <a16:creationId xmlns:a16="http://schemas.microsoft.com/office/drawing/2014/main" id="{A8FB6ED6-2299-4ECB-A5A7-6A000B61F15D}"/>
              </a:ext>
            </a:extLst>
          </p:cNvPr>
          <p:cNvGrpSpPr/>
          <p:nvPr/>
        </p:nvGrpSpPr>
        <p:grpSpPr>
          <a:xfrm>
            <a:off x="7887022" y="2161675"/>
            <a:ext cx="1507450" cy="696632"/>
            <a:chOff x="4187405" y="4212019"/>
            <a:chExt cx="1507450" cy="696632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F45BBAD4-4686-4BEE-9D8C-3E7F118A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87405" y="4212019"/>
              <a:ext cx="509882" cy="595966"/>
            </a:xfrm>
            <a:prstGeom prst="rect">
              <a:avLst/>
            </a:prstGeom>
          </p:spPr>
        </p:pic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033F6AE5-3C5B-4AC8-A12B-8643217CE156}"/>
                </a:ext>
              </a:extLst>
            </p:cNvPr>
            <p:cNvSpPr/>
            <p:nvPr/>
          </p:nvSpPr>
          <p:spPr>
            <a:xfrm>
              <a:off x="4777797" y="4504816"/>
              <a:ext cx="161121" cy="20584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D343DDEC-32AD-44A7-A20F-19A42237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04254" y="4269378"/>
              <a:ext cx="690601" cy="639273"/>
            </a:xfrm>
            <a:prstGeom prst="rect">
              <a:avLst/>
            </a:prstGeom>
          </p:spPr>
        </p:pic>
      </p:grpSp>
      <p:pic>
        <p:nvPicPr>
          <p:cNvPr id="93" name="Graphic 92">
            <a:extLst>
              <a:ext uri="{FF2B5EF4-FFF2-40B4-BE49-F238E27FC236}">
                <a16:creationId xmlns:a16="http://schemas.microsoft.com/office/drawing/2014/main" id="{A6E7B1B5-3EAB-4038-AE7E-8CCAB19D2E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75666" y="2186528"/>
            <a:ext cx="646927" cy="6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5645" y="968991"/>
            <a:ext cx="9301477" cy="5136841"/>
          </a:xfrm>
          <a:prstGeom prst="roundRect">
            <a:avLst>
              <a:gd name="adj" fmla="val 5560"/>
            </a:avLst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830789" y="313640"/>
            <a:ext cx="11159442" cy="504589"/>
          </a:xfrm>
        </p:spPr>
        <p:txBody>
          <a:bodyPr/>
          <a:lstStyle/>
          <a:p>
            <a:r>
              <a:rPr lang="en-US"/>
              <a:t>Advance Care Planning Journey: Patient Arrives Needing Critical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4F672-E402-441C-BC55-218DDFA96E82}"/>
              </a:ext>
            </a:extLst>
          </p:cNvPr>
          <p:cNvSpPr txBox="1"/>
          <p:nvPr/>
        </p:nvSpPr>
        <p:spPr>
          <a:xfrm>
            <a:off x="614841" y="1177669"/>
            <a:ext cx="6729856" cy="340519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3. Arrival &amp;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4F672-E402-441C-BC55-218DDFA96E82}"/>
              </a:ext>
            </a:extLst>
          </p:cNvPr>
          <p:cNvSpPr txBox="1"/>
          <p:nvPr/>
        </p:nvSpPr>
        <p:spPr>
          <a:xfrm>
            <a:off x="7428452" y="1177669"/>
            <a:ext cx="4394354" cy="340519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4. Discharge &amp; Follow-up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514" y="1561514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Patient Arrival at</a:t>
            </a:r>
          </a:p>
          <a:p>
            <a:pPr algn="ctr"/>
            <a:r>
              <a:rPr lang="en-US" sz="1400" b="1"/>
              <a:t>Emergency Dept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6863" y="1561514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Patient Admitted </a:t>
            </a:r>
          </a:p>
          <a:p>
            <a:pPr algn="ctr"/>
            <a:r>
              <a:rPr lang="en-US" sz="1400" b="1"/>
              <a:t>to ICU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7495" y="1561514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Patient Requires </a:t>
            </a:r>
          </a:p>
          <a:p>
            <a:pPr algn="ctr"/>
            <a:r>
              <a:rPr lang="en-US" sz="1400" b="1"/>
              <a:t>Intubation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4240" y="1561514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Patient Transferred </a:t>
            </a:r>
          </a:p>
          <a:p>
            <a:pPr algn="ctr"/>
            <a:r>
              <a:rPr lang="en-US" sz="1400" b="1"/>
              <a:t>to Step-down Unit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257" y="1561514"/>
            <a:ext cx="1208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Patient </a:t>
            </a:r>
          </a:p>
          <a:p>
            <a:pPr algn="ctr"/>
            <a:r>
              <a:rPr lang="en-US" sz="1400" b="1"/>
              <a:t>Discharged </a:t>
            </a:r>
          </a:p>
          <a:p>
            <a:endParaRPr lang="en-US" sz="1400" b="1"/>
          </a:p>
        </p:txBody>
      </p:sp>
      <p:sp>
        <p:nvSpPr>
          <p:cNvPr id="11" name="TextBox 10"/>
          <p:cNvSpPr txBox="1"/>
          <p:nvPr/>
        </p:nvSpPr>
        <p:spPr>
          <a:xfrm>
            <a:off x="9837164" y="156365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Patient Follow-up</a:t>
            </a:r>
          </a:p>
          <a:p>
            <a:pPr algn="ctr"/>
            <a:r>
              <a:rPr lang="en-US" sz="1400" b="1"/>
              <a:t>Doctor Visit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514" y="2941892"/>
            <a:ext cx="1746289" cy="2954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Registration dept. alerted that ACP documents are available; </a:t>
            </a:r>
            <a:r>
              <a:rPr lang="en-US" sz="1100">
                <a:solidFill>
                  <a:schemeClr val="accent1"/>
                </a:solidFill>
              </a:rPr>
              <a:t>Consents verified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If no ACP documents are available, patient/family or proxy asked about availability</a:t>
            </a:r>
          </a:p>
          <a:p>
            <a:pPr marL="228600" lvl="1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Note placed in patient’s EHR for follow-up by patient relations team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>
                <a:solidFill>
                  <a:schemeClr val="accent1"/>
                </a:solidFill>
              </a:rPr>
              <a:t>Care team notified of patient admission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1039" y="2941892"/>
            <a:ext cx="1559142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>
                <a:solidFill>
                  <a:schemeClr val="accent1"/>
                </a:solidFill>
              </a:rPr>
              <a:t>Care team notified of patient admission to ICU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Hospitalist alerted via EHR of availability (or lack of) ACP documents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Provider direct access to ACP documents via EHR </a:t>
            </a:r>
            <a:r>
              <a:rPr lang="en-US" sz="1100">
                <a:sym typeface="Wingdings" panose="05000000000000000000" pitchFamily="2" charset="2"/>
              </a:rPr>
              <a:t> ACP Directory  Registry</a:t>
            </a:r>
            <a:endParaRPr lang="en-US" sz="1100"/>
          </a:p>
        </p:txBody>
      </p:sp>
      <p:sp>
        <p:nvSpPr>
          <p:cNvPr id="15" name="TextBox 14"/>
          <p:cNvSpPr txBox="1"/>
          <p:nvPr/>
        </p:nvSpPr>
        <p:spPr>
          <a:xfrm>
            <a:off x="3752990" y="2941892"/>
            <a:ext cx="1839950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Attending providers (e.g., hospitalist) alerted if POLST, DNI, DNR on file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Provider direct access to ACP documents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If no DNI or other pertinent ACP documents on file, provider discusses wishes with patient/family/proxy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Provider adheres to patient wishes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Document discussions (EHR encounter/ clinical notes)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1599" y="2941892"/>
            <a:ext cx="1746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>
                <a:solidFill>
                  <a:schemeClr val="accent1"/>
                </a:solidFill>
              </a:rPr>
              <a:t>Care team notified of patient transfer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If missing ACP documents, social work team (and/or attending physician) visits patient/family/</a:t>
            </a:r>
            <a:br>
              <a:rPr lang="en-US" sz="1100"/>
            </a:br>
            <a:r>
              <a:rPr lang="en-US" sz="1100"/>
              <a:t>proxy to discuss ACP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POLST (or MOLST) order placed if patient chooses &amp; provider concurs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Bill for ACP E&amp;M service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8452" y="2941892"/>
            <a:ext cx="204001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>
                <a:solidFill>
                  <a:schemeClr val="accent1"/>
                </a:solidFill>
              </a:rPr>
              <a:t>Care team notified of patient discharge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Discharge instructions include ACP follow-up (with/without docs on file)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Track outcome of ACP views, acknowledgment by healthcare professionals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Update ACP directory, </a:t>
            </a:r>
            <a:r>
              <a:rPr lang="en-US" sz="1100">
                <a:solidFill>
                  <a:schemeClr val="accent1"/>
                </a:solidFill>
              </a:rPr>
              <a:t>ACRS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61265" y="2941892"/>
            <a:ext cx="2389565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Patient contacted for review of discharge instructions, scheduling of appointment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Patient arrives for office visit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Provider alerted if ACP documents are available 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Provider direct access to ACP documents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If missing ACP documents or need review for possible updates, discussion with patient and referral to ACP resources</a:t>
            </a:r>
          </a:p>
          <a:p>
            <a:pPr marL="228600" lvl="1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Top of license intervention by staff (best practice)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Bill for ACP E&amp;M service</a:t>
            </a:r>
          </a:p>
          <a:p>
            <a:pPr marL="228600" indent="-228600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US" sz="1100"/>
              <a:t>Update ACP views, acknowledgment by HCPs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DA6AD0-C34C-4E53-AFBE-61B80970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584" y="2165861"/>
            <a:ext cx="768383" cy="64201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5E41D8B-6799-4249-B70B-019BA22FC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053" y="2165861"/>
            <a:ext cx="443625" cy="64201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7D49284-501F-43ED-882E-C4FBE53E9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3251" y="2143027"/>
            <a:ext cx="702394" cy="68768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FD64E14-75A5-45E1-81B8-192C2B402A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72784" y="2176526"/>
            <a:ext cx="483149" cy="62068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9884232-3B3F-423F-9031-F675A5932F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7464" y="2140810"/>
            <a:ext cx="665153" cy="69211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5685188-D5BA-484A-A843-190327F766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98602" y="2121528"/>
            <a:ext cx="609624" cy="73068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A644254-6785-4CB0-84D5-941C789943DA}"/>
              </a:ext>
            </a:extLst>
          </p:cNvPr>
          <p:cNvGrpSpPr/>
          <p:nvPr/>
        </p:nvGrpSpPr>
        <p:grpSpPr>
          <a:xfrm>
            <a:off x="8459107" y="6333104"/>
            <a:ext cx="3058449" cy="367575"/>
            <a:chOff x="8459107" y="6371204"/>
            <a:chExt cx="3058449" cy="3675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3F65D5-A6C9-407B-A61F-050544F5BDE3}"/>
                </a:ext>
              </a:extLst>
            </p:cNvPr>
            <p:cNvSpPr/>
            <p:nvPr/>
          </p:nvSpPr>
          <p:spPr>
            <a:xfrm rot="2755860">
              <a:off x="11265133" y="6432403"/>
              <a:ext cx="255800" cy="249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3C610D-A214-4CCD-9B48-1C768624BCF5}"/>
                </a:ext>
              </a:extLst>
            </p:cNvPr>
            <p:cNvSpPr/>
            <p:nvPr/>
          </p:nvSpPr>
          <p:spPr>
            <a:xfrm>
              <a:off x="8459107" y="6371204"/>
              <a:ext cx="2932473" cy="367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Return to start of Journey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4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36B2EF-DCDA-45F4-9E18-951180954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Process Improvement Model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435DD4-6152-479C-B96B-B3541C4A6B58}"/>
              </a:ext>
            </a:extLst>
          </p:cNvPr>
          <p:cNvSpPr/>
          <p:nvPr/>
        </p:nvSpPr>
        <p:spPr>
          <a:xfrm>
            <a:off x="10616492" y="3813375"/>
            <a:ext cx="1371889" cy="578882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Patient 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2A309-24BC-4497-A678-FFD860998A64}"/>
              </a:ext>
            </a:extLst>
          </p:cNvPr>
          <p:cNvSpPr txBox="1"/>
          <p:nvPr/>
        </p:nvSpPr>
        <p:spPr>
          <a:xfrm>
            <a:off x="252151" y="3800070"/>
            <a:ext cx="2321540" cy="578882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Decision to start Advance Care Planning Process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B89FABB-5472-41DB-8C62-A74C4DE5E709}"/>
              </a:ext>
            </a:extLst>
          </p:cNvPr>
          <p:cNvSpPr/>
          <p:nvPr/>
        </p:nvSpPr>
        <p:spPr>
          <a:xfrm>
            <a:off x="2573691" y="3918735"/>
            <a:ext cx="7985451" cy="2900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4203C-9135-4E4D-9408-FEB556A3A3F9}"/>
              </a:ext>
            </a:extLst>
          </p:cNvPr>
          <p:cNvCxnSpPr>
            <a:cxnSpLocks/>
          </p:cNvCxnSpPr>
          <p:nvPr/>
        </p:nvCxnSpPr>
        <p:spPr>
          <a:xfrm>
            <a:off x="2959510" y="1474839"/>
            <a:ext cx="1820308" cy="244389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7DE8A71-23B3-47B9-BD70-57E5EDF13502}"/>
              </a:ext>
            </a:extLst>
          </p:cNvPr>
          <p:cNvSpPr/>
          <p:nvPr/>
        </p:nvSpPr>
        <p:spPr>
          <a:xfrm>
            <a:off x="826309" y="2473114"/>
            <a:ext cx="2607375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System supports multi-model, multi-setting, multi-stakeholder engagement in development and viewing of ACP documents (Social media channels, mobile health [e.g., smartphones])</a:t>
            </a:r>
          </a:p>
          <a:p>
            <a:endParaRPr lang="en-US" sz="11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88D30-8F02-4CA7-BB69-C1F2676D3611}"/>
              </a:ext>
            </a:extLst>
          </p:cNvPr>
          <p:cNvSpPr txBox="1"/>
          <p:nvPr/>
        </p:nvSpPr>
        <p:spPr>
          <a:xfrm>
            <a:off x="1348189" y="1322791"/>
            <a:ext cx="2607375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Document Completion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D1B47C-ECF4-4178-A53C-48B6DA6AB2EA}"/>
              </a:ext>
            </a:extLst>
          </p:cNvPr>
          <p:cNvSpPr/>
          <p:nvPr/>
        </p:nvSpPr>
        <p:spPr>
          <a:xfrm>
            <a:off x="4076413" y="1834299"/>
            <a:ext cx="231181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Incentives for primary care and long-term care providers to facilitate ACP development (Reimbursement/quality bonuses)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CF0BF4-5A1D-4E62-AB1E-D1B78BAA7461}"/>
              </a:ext>
            </a:extLst>
          </p:cNvPr>
          <p:cNvCxnSpPr>
            <a:cxnSpLocks/>
          </p:cNvCxnSpPr>
          <p:nvPr/>
        </p:nvCxnSpPr>
        <p:spPr>
          <a:xfrm flipH="1" flipV="1">
            <a:off x="3378596" y="2049864"/>
            <a:ext cx="653574" cy="253795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CCD988E-B294-4A61-BDB4-E125F22DEAA3}"/>
              </a:ext>
            </a:extLst>
          </p:cNvPr>
          <p:cNvSpPr/>
          <p:nvPr/>
        </p:nvSpPr>
        <p:spPr>
          <a:xfrm>
            <a:off x="2704518" y="3391107"/>
            <a:ext cx="1601615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Continue Attorney Best Practices (Estate Planning, etc.)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3FB9AF-4254-4F52-B575-81E6D3F89511}"/>
              </a:ext>
            </a:extLst>
          </p:cNvPr>
          <p:cNvSpPr txBox="1"/>
          <p:nvPr/>
        </p:nvSpPr>
        <p:spPr>
          <a:xfrm>
            <a:off x="534390" y="6184482"/>
            <a:ext cx="11552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Sources: </a:t>
            </a:r>
            <a:r>
              <a:rPr lang="en-US" sz="1050" dirty="0"/>
              <a:t>C-TAC (2020). Evidence-based best practices for improving state-level C-TAC ACT index results; POCP primary VOM research (2020). Model adapted from </a:t>
            </a:r>
            <a:r>
              <a:rPr lang="en-US" sz="1050" dirty="0" err="1"/>
              <a:t>Auret</a:t>
            </a:r>
            <a:r>
              <a:rPr lang="en-US" sz="1050" dirty="0"/>
              <a:t>, K. et al. (2019).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7E33A-509C-41BA-9621-647B43F3FD8F}"/>
              </a:ext>
            </a:extLst>
          </p:cNvPr>
          <p:cNvSpPr txBox="1"/>
          <p:nvPr/>
        </p:nvSpPr>
        <p:spPr>
          <a:xfrm>
            <a:off x="6102414" y="1292000"/>
            <a:ext cx="1820308" cy="341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Standardization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B806D6-8920-4694-9922-EF5B4D5A3067}"/>
              </a:ext>
            </a:extLst>
          </p:cNvPr>
          <p:cNvSpPr/>
          <p:nvPr/>
        </p:nvSpPr>
        <p:spPr>
          <a:xfrm>
            <a:off x="4678526" y="2707305"/>
            <a:ext cx="2755096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“Hand-off” process to complete elements of ACP (engage healthcare professionals at “top of license” and staff most appropriate for a given patient cohort (e.g., case managers to support patients with chronic medical conditions)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21E0B8-C1E4-4B05-B283-4040B8624A29}"/>
              </a:ext>
            </a:extLst>
          </p:cNvPr>
          <p:cNvCxnSpPr>
            <a:cxnSpLocks/>
          </p:cNvCxnSpPr>
          <p:nvPr/>
        </p:nvCxnSpPr>
        <p:spPr>
          <a:xfrm>
            <a:off x="6975261" y="1640066"/>
            <a:ext cx="1281685" cy="231544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EB52DF0-9FCD-4BF9-B600-1F0398131DBD}"/>
              </a:ext>
            </a:extLst>
          </p:cNvPr>
          <p:cNvCxnSpPr>
            <a:cxnSpLocks/>
          </p:cNvCxnSpPr>
          <p:nvPr/>
        </p:nvCxnSpPr>
        <p:spPr>
          <a:xfrm flipH="1">
            <a:off x="3336890" y="2431701"/>
            <a:ext cx="320710" cy="590387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180A2F9-BD79-481F-A870-8F47D224AC27}"/>
              </a:ext>
            </a:extLst>
          </p:cNvPr>
          <p:cNvSpPr/>
          <p:nvPr/>
        </p:nvSpPr>
        <p:spPr>
          <a:xfrm>
            <a:off x="2290218" y="4419244"/>
            <a:ext cx="1902556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Advise health plans on benefits of funding ACP and member engagement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16D36A-95CB-4074-B86C-05A563B029FD}"/>
              </a:ext>
            </a:extLst>
          </p:cNvPr>
          <p:cNvCxnSpPr>
            <a:cxnSpLocks/>
          </p:cNvCxnSpPr>
          <p:nvPr/>
        </p:nvCxnSpPr>
        <p:spPr>
          <a:xfrm flipV="1">
            <a:off x="3614828" y="4133578"/>
            <a:ext cx="1246990" cy="149210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2BA5246-C547-4A94-B281-819DAEAAE435}"/>
              </a:ext>
            </a:extLst>
          </p:cNvPr>
          <p:cNvCxnSpPr/>
          <p:nvPr/>
        </p:nvCxnSpPr>
        <p:spPr>
          <a:xfrm>
            <a:off x="7157788" y="1949177"/>
            <a:ext cx="517625" cy="201127"/>
          </a:xfrm>
          <a:prstGeom prst="line">
            <a:avLst/>
          </a:prstGeom>
          <a:ln w="190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1C5B273-3ED6-4446-AA58-A0F75838CF6F}"/>
              </a:ext>
            </a:extLst>
          </p:cNvPr>
          <p:cNvSpPr/>
          <p:nvPr/>
        </p:nvSpPr>
        <p:spPr>
          <a:xfrm>
            <a:off x="7797396" y="1734439"/>
            <a:ext cx="212452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Focus on standardizing document names, vocabulary, and forms stored in, and retrieved from, the registry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0E610D-0315-4402-AD1F-816D00F10105}"/>
              </a:ext>
            </a:extLst>
          </p:cNvPr>
          <p:cNvCxnSpPr>
            <a:cxnSpLocks/>
          </p:cNvCxnSpPr>
          <p:nvPr/>
        </p:nvCxnSpPr>
        <p:spPr>
          <a:xfrm flipV="1">
            <a:off x="6033100" y="4113909"/>
            <a:ext cx="1125314" cy="150974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230662E-6565-4A93-A6A6-B1F178A2E29F}"/>
              </a:ext>
            </a:extLst>
          </p:cNvPr>
          <p:cNvCxnSpPr>
            <a:cxnSpLocks/>
          </p:cNvCxnSpPr>
          <p:nvPr/>
        </p:nvCxnSpPr>
        <p:spPr>
          <a:xfrm flipV="1">
            <a:off x="4021290" y="4443307"/>
            <a:ext cx="586008" cy="213724"/>
          </a:xfrm>
          <a:prstGeom prst="line">
            <a:avLst/>
          </a:prstGeom>
          <a:ln w="190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5DB7D68-73A2-44E5-8AE5-C8ADAE71ECFA}"/>
              </a:ext>
            </a:extLst>
          </p:cNvPr>
          <p:cNvSpPr/>
          <p:nvPr/>
        </p:nvSpPr>
        <p:spPr>
          <a:xfrm>
            <a:off x="8279792" y="2793566"/>
            <a:ext cx="2750157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Incorporate templates and clinical decision support in the EHR to facilitate alerts for need to complete ACP and to facilitate ACP development.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C3F6FD-C126-4719-A3AC-65B48530A45A}"/>
              </a:ext>
            </a:extLst>
          </p:cNvPr>
          <p:cNvCxnSpPr/>
          <p:nvPr/>
        </p:nvCxnSpPr>
        <p:spPr>
          <a:xfrm>
            <a:off x="7676521" y="2900239"/>
            <a:ext cx="513565" cy="276944"/>
          </a:xfrm>
          <a:prstGeom prst="line">
            <a:avLst/>
          </a:prstGeom>
          <a:ln w="190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AB3E90C-F036-4A0A-84DF-EC3ED9B12AF4}"/>
              </a:ext>
            </a:extLst>
          </p:cNvPr>
          <p:cNvSpPr/>
          <p:nvPr/>
        </p:nvSpPr>
        <p:spPr>
          <a:xfrm>
            <a:off x="5110825" y="4291962"/>
            <a:ext cx="142613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Track performance using standard indicators (e.g., C-TAC index)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0D97B6C-F3E9-4812-96CE-F8D4EFE5362E}"/>
              </a:ext>
            </a:extLst>
          </p:cNvPr>
          <p:cNvCxnSpPr>
            <a:cxnSpLocks/>
          </p:cNvCxnSpPr>
          <p:nvPr/>
        </p:nvCxnSpPr>
        <p:spPr>
          <a:xfrm>
            <a:off x="6794149" y="4600461"/>
            <a:ext cx="141719" cy="293679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C27A93E7-325A-4E5A-8A79-9F297F98DFC9}"/>
              </a:ext>
            </a:extLst>
          </p:cNvPr>
          <p:cNvSpPr/>
          <p:nvPr/>
        </p:nvSpPr>
        <p:spPr>
          <a:xfrm>
            <a:off x="7074605" y="4432977"/>
            <a:ext cx="1235968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Develop performance indicators (see </a:t>
            </a:r>
            <a:r>
              <a:rPr lang="en-US" sz="1100" i="1"/>
              <a:t>Performance Measures of Value slides)</a:t>
            </a:r>
            <a:r>
              <a:rPr lang="en-US" sz="1100"/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B3C5CE-3FE0-4A8D-877D-C50FB962203F}"/>
              </a:ext>
            </a:extLst>
          </p:cNvPr>
          <p:cNvSpPr txBox="1"/>
          <p:nvPr/>
        </p:nvSpPr>
        <p:spPr>
          <a:xfrm>
            <a:off x="8441514" y="5623657"/>
            <a:ext cx="2052634" cy="43829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Document Access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52CAECF-B43D-4E2A-BCD7-7495B16851EF}"/>
              </a:ext>
            </a:extLst>
          </p:cNvPr>
          <p:cNvCxnSpPr>
            <a:cxnSpLocks/>
          </p:cNvCxnSpPr>
          <p:nvPr/>
        </p:nvCxnSpPr>
        <p:spPr>
          <a:xfrm flipV="1">
            <a:off x="9467831" y="4210573"/>
            <a:ext cx="875750" cy="141308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2F800F5-456E-42DF-98A6-C013C578CBEC}"/>
              </a:ext>
            </a:extLst>
          </p:cNvPr>
          <p:cNvSpPr/>
          <p:nvPr/>
        </p:nvSpPr>
        <p:spPr>
          <a:xfrm>
            <a:off x="8417652" y="4331303"/>
            <a:ext cx="125813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/>
              <a:t>Leverage HIE for access to ACP documents at the point of care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34B91C-5073-4369-9C40-FC1DF8C14909}"/>
              </a:ext>
            </a:extLst>
          </p:cNvPr>
          <p:cNvSpPr/>
          <p:nvPr/>
        </p:nvSpPr>
        <p:spPr>
          <a:xfrm>
            <a:off x="9813372" y="4792256"/>
            <a:ext cx="1691504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1100"/>
              <a:t>Single instance of document, version control </a:t>
            </a:r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06012C-74A0-4DF7-B40B-087E74D2CE23}"/>
              </a:ext>
            </a:extLst>
          </p:cNvPr>
          <p:cNvCxnSpPr>
            <a:cxnSpLocks/>
          </p:cNvCxnSpPr>
          <p:nvPr/>
        </p:nvCxnSpPr>
        <p:spPr>
          <a:xfrm flipH="1">
            <a:off x="4062084" y="3193877"/>
            <a:ext cx="169298" cy="325475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D7827D-02B1-4CA3-83B6-6B97120063A3}"/>
              </a:ext>
            </a:extLst>
          </p:cNvPr>
          <p:cNvCxnSpPr>
            <a:cxnSpLocks/>
          </p:cNvCxnSpPr>
          <p:nvPr/>
        </p:nvCxnSpPr>
        <p:spPr>
          <a:xfrm flipH="1" flipV="1">
            <a:off x="3989713" y="2860131"/>
            <a:ext cx="606952" cy="230894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7921988-81A1-4336-8BD2-338611AA577A}"/>
              </a:ext>
            </a:extLst>
          </p:cNvPr>
          <p:cNvCxnSpPr>
            <a:cxnSpLocks/>
          </p:cNvCxnSpPr>
          <p:nvPr/>
        </p:nvCxnSpPr>
        <p:spPr>
          <a:xfrm flipV="1">
            <a:off x="6270272" y="4422041"/>
            <a:ext cx="644908" cy="220722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C4F61AD-7216-450F-ADC0-239B8C6CF1EE}"/>
              </a:ext>
            </a:extLst>
          </p:cNvPr>
          <p:cNvSpPr txBox="1"/>
          <p:nvPr/>
        </p:nvSpPr>
        <p:spPr>
          <a:xfrm>
            <a:off x="4750000" y="5623657"/>
            <a:ext cx="2566199" cy="4382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Performance Tracking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861716-39B5-434A-AF71-0F507CE06D68}"/>
              </a:ext>
            </a:extLst>
          </p:cNvPr>
          <p:cNvSpPr txBox="1"/>
          <p:nvPr/>
        </p:nvSpPr>
        <p:spPr>
          <a:xfrm>
            <a:off x="3052171" y="5625684"/>
            <a:ext cx="1125314" cy="4362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Funding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812ED0D-82B2-4D89-B196-E0D28A5B1419}"/>
              </a:ext>
            </a:extLst>
          </p:cNvPr>
          <p:cNvCxnSpPr>
            <a:cxnSpLocks/>
          </p:cNvCxnSpPr>
          <p:nvPr/>
        </p:nvCxnSpPr>
        <p:spPr>
          <a:xfrm flipV="1">
            <a:off x="9570540" y="4411334"/>
            <a:ext cx="644908" cy="220722"/>
          </a:xfrm>
          <a:prstGeom prst="line">
            <a:avLst/>
          </a:prstGeom>
          <a:ln w="190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C4C9CB6-2901-4917-99B9-DFBF98ECE790}"/>
              </a:ext>
            </a:extLst>
          </p:cNvPr>
          <p:cNvCxnSpPr>
            <a:cxnSpLocks/>
          </p:cNvCxnSpPr>
          <p:nvPr/>
        </p:nvCxnSpPr>
        <p:spPr>
          <a:xfrm>
            <a:off x="10058997" y="4664029"/>
            <a:ext cx="141719" cy="293679"/>
          </a:xfrm>
          <a:prstGeom prst="line">
            <a:avLst/>
          </a:prstGeom>
          <a:ln w="190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26">
      <a:dk1>
        <a:sysClr val="windowText" lastClr="000000"/>
      </a:dk1>
      <a:lt1>
        <a:sysClr val="window" lastClr="FFFFFF"/>
      </a:lt1>
      <a:dk2>
        <a:srgbClr val="C51D23"/>
      </a:dk2>
      <a:lt2>
        <a:srgbClr val="58595B"/>
      </a:lt2>
      <a:accent1>
        <a:srgbClr val="149B8D"/>
      </a:accent1>
      <a:accent2>
        <a:srgbClr val="801720"/>
      </a:accent2>
      <a:accent3>
        <a:srgbClr val="F8971D"/>
      </a:accent3>
      <a:accent4>
        <a:srgbClr val="F4BA62"/>
      </a:accent4>
      <a:accent5>
        <a:srgbClr val="3B3668"/>
      </a:accent5>
      <a:accent6>
        <a:srgbClr val="7882A1"/>
      </a:accent6>
      <a:hlink>
        <a:srgbClr val="C51D23"/>
      </a:hlink>
      <a:folHlink>
        <a:srgbClr val="C51D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f04dcd-43aa-4b71-b4c6-4fb9709b8a08">
      <UserInfo>
        <DisplayName>Michael Solomon</DisplayName>
        <AccountId>25</AccountId>
        <AccountType/>
      </UserInfo>
      <UserInfo>
        <DisplayName>Sharon Adams</DisplayName>
        <AccountId>42</AccountId>
        <AccountType/>
      </UserInfo>
      <UserInfo>
        <DisplayName>Jordyn King</DisplayName>
        <AccountId>18</AccountId>
        <AccountType/>
      </UserInfo>
      <UserInfo>
        <DisplayName>Stefanie Dobes</DisplayName>
        <AccountId>37</AccountId>
        <AccountType/>
      </UserInfo>
      <UserInfo>
        <DisplayName>Vanessa Candelora</DisplayName>
        <AccountId>65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438944DB2B2438A897964B14B20E2" ma:contentTypeVersion="6" ma:contentTypeDescription="Create a new document." ma:contentTypeScope="" ma:versionID="3f5a06f677950615c169cf9031ac1bc7">
  <xsd:schema xmlns:xsd="http://www.w3.org/2001/XMLSchema" xmlns:xs="http://www.w3.org/2001/XMLSchema" xmlns:p="http://schemas.microsoft.com/office/2006/metadata/properties" xmlns:ns2="1d4a3391-92c2-4191-80ae-eac9e02a3768" xmlns:ns3="f1f04dcd-43aa-4b71-b4c6-4fb9709b8a08" targetNamespace="http://schemas.microsoft.com/office/2006/metadata/properties" ma:root="true" ma:fieldsID="f065395c87888f3fbe722d491c59410a" ns2:_="" ns3:_="">
    <xsd:import namespace="1d4a3391-92c2-4191-80ae-eac9e02a3768"/>
    <xsd:import namespace="f1f04dcd-43aa-4b71-b4c6-4fb9709b8a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a3391-92c2-4191-80ae-eac9e02a3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04dcd-43aa-4b71-b4c6-4fb9709b8a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7318BC-FBEC-4B2C-B212-0BC05B979C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3F366-53AC-4B2A-8378-C2A74369043B}">
  <ds:schemaRefs>
    <ds:schemaRef ds:uri="f1f04dcd-43aa-4b71-b4c6-4fb9709b8a08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d4a3391-92c2-4191-80ae-eac9e02a3768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81958E-89EB-424D-8702-1BA8A2A602A9}">
  <ds:schemaRefs>
    <ds:schemaRef ds:uri="1d4a3391-92c2-4191-80ae-eac9e02a3768"/>
    <ds:schemaRef ds:uri="f1f04dcd-43aa-4b71-b4c6-4fb9709b8a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POCP Template Most Recent - USE THIS ONE</Template>
  <TotalTime>121</TotalTime>
  <Words>1099</Words>
  <Application>Microsoft Office PowerPoint</Application>
  <PresentationFormat>Widescreen</PresentationFormat>
  <Paragraphs>133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Pooja Babbrah</dc:creator>
  <cp:lastModifiedBy>Claire Barkholz</cp:lastModifiedBy>
  <cp:revision>4</cp:revision>
  <cp:lastPrinted>2021-01-14T22:17:41Z</cp:lastPrinted>
  <dcterms:created xsi:type="dcterms:W3CDTF">2020-05-10T20:05:14Z</dcterms:created>
  <dcterms:modified xsi:type="dcterms:W3CDTF">2021-02-24T14:36:02Z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0x01010085B438944DB2B2438A897964B14B20E2</vt:lpwstr>
  </property>
</Properties>
</file>